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9.xml" ContentType="application/vnd.openxmlformats-officedocument.presentationml.slide+xml"/>
  <Override PartName="/ppt/diagrams/layout1.xml" ContentType="application/vnd.openxmlformats-officedocument.drawingml.diagram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diagrams/data1.xml" ContentType="application/vnd.openxmlformats-officedocument.drawingml.diagramData+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83"/>
  </p:notesMasterIdLst>
  <p:sldIdLst>
    <p:sldId id="256" r:id="rId2"/>
    <p:sldId id="324" r:id="rId3"/>
    <p:sldId id="358" r:id="rId4"/>
    <p:sldId id="257" r:id="rId5"/>
    <p:sldId id="258" r:id="rId6"/>
    <p:sldId id="326" r:id="rId7"/>
    <p:sldId id="280" r:id="rId8"/>
    <p:sldId id="327" r:id="rId9"/>
    <p:sldId id="328" r:id="rId10"/>
    <p:sldId id="329" r:id="rId11"/>
    <p:sldId id="267" r:id="rId12"/>
    <p:sldId id="331" r:id="rId13"/>
    <p:sldId id="332" r:id="rId14"/>
    <p:sldId id="333" r:id="rId15"/>
    <p:sldId id="330" r:id="rId16"/>
    <p:sldId id="334" r:id="rId17"/>
    <p:sldId id="359" r:id="rId18"/>
    <p:sldId id="360" r:id="rId19"/>
    <p:sldId id="268" r:id="rId20"/>
    <p:sldId id="335" r:id="rId21"/>
    <p:sldId id="361" r:id="rId22"/>
    <p:sldId id="322" r:id="rId23"/>
    <p:sldId id="336" r:id="rId24"/>
    <p:sldId id="337" r:id="rId25"/>
    <p:sldId id="338" r:id="rId26"/>
    <p:sldId id="352" r:id="rId27"/>
    <p:sldId id="270" r:id="rId28"/>
    <p:sldId id="339" r:id="rId29"/>
    <p:sldId id="343" r:id="rId30"/>
    <p:sldId id="344" r:id="rId31"/>
    <p:sldId id="342" r:id="rId32"/>
    <p:sldId id="345" r:id="rId33"/>
    <p:sldId id="348" r:id="rId34"/>
    <p:sldId id="274" r:id="rId35"/>
    <p:sldId id="347" r:id="rId36"/>
    <p:sldId id="346" r:id="rId37"/>
    <p:sldId id="341" r:id="rId38"/>
    <p:sldId id="276" r:id="rId39"/>
    <p:sldId id="351" r:id="rId40"/>
    <p:sldId id="350" r:id="rId41"/>
    <p:sldId id="349" r:id="rId42"/>
    <p:sldId id="323" r:id="rId43"/>
    <p:sldId id="271" r:id="rId44"/>
    <p:sldId id="272" r:id="rId45"/>
    <p:sldId id="273" r:id="rId46"/>
    <p:sldId id="275" r:id="rId47"/>
    <p:sldId id="277" r:id="rId48"/>
    <p:sldId id="278" r:id="rId49"/>
    <p:sldId id="279" r:id="rId50"/>
    <p:sldId id="309" r:id="rId51"/>
    <p:sldId id="308" r:id="rId52"/>
    <p:sldId id="307" r:id="rId53"/>
    <p:sldId id="306" r:id="rId54"/>
    <p:sldId id="305" r:id="rId55"/>
    <p:sldId id="304" r:id="rId56"/>
    <p:sldId id="353" r:id="rId57"/>
    <p:sldId id="303" r:id="rId58"/>
    <p:sldId id="354" r:id="rId59"/>
    <p:sldId id="302" r:id="rId60"/>
    <p:sldId id="301" r:id="rId61"/>
    <p:sldId id="300" r:id="rId62"/>
    <p:sldId id="356" r:id="rId63"/>
    <p:sldId id="299" r:id="rId64"/>
    <p:sldId id="298" r:id="rId65"/>
    <p:sldId id="297" r:id="rId66"/>
    <p:sldId id="296" r:id="rId67"/>
    <p:sldId id="295" r:id="rId68"/>
    <p:sldId id="294" r:id="rId69"/>
    <p:sldId id="357" r:id="rId70"/>
    <p:sldId id="293" r:id="rId71"/>
    <p:sldId id="292" r:id="rId72"/>
    <p:sldId id="281" r:id="rId73"/>
    <p:sldId id="283" r:id="rId74"/>
    <p:sldId id="285" r:id="rId75"/>
    <p:sldId id="286" r:id="rId76"/>
    <p:sldId id="287" r:id="rId77"/>
    <p:sldId id="289" r:id="rId78"/>
    <p:sldId id="291" r:id="rId79"/>
    <p:sldId id="320" r:id="rId80"/>
    <p:sldId id="318" r:id="rId81"/>
    <p:sldId id="311" r:id="rId8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34583" autoAdjust="0"/>
    <p:restoredTop sz="75765" autoAdjust="0"/>
  </p:normalViewPr>
  <p:slideViewPr>
    <p:cSldViewPr>
      <p:cViewPr>
        <p:scale>
          <a:sx n="70" d="100"/>
          <a:sy n="70" d="100"/>
        </p:scale>
        <p:origin x="-1242" y="-42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1086"/>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heme" Target="theme/theme1.xml"/></Relationships>
</file>

<file path=ppt/diagrams/_rels/data1.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image" Target="../media/image62.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E21923D-25D6-4E50-B0FD-585501F0D385}" type="doc">
      <dgm:prSet loTypeId="urn:microsoft.com/office/officeart/2005/8/layout/hList7" loCatId="process" qsTypeId="urn:microsoft.com/office/officeart/2005/8/quickstyle/simple3" qsCatId="simple" csTypeId="urn:microsoft.com/office/officeart/2005/8/colors/accent1_2" csCatId="accent1" phldr="1"/>
      <dgm:spPr/>
      <dgm:t>
        <a:bodyPr/>
        <a:lstStyle/>
        <a:p>
          <a:endParaRPr lang="en-US"/>
        </a:p>
      </dgm:t>
    </dgm:pt>
    <dgm:pt modelId="{7509256A-D90C-4E58-9037-03F11B724550}">
      <dgm:prSet/>
      <dgm:spPr/>
      <dgm:t>
        <a:bodyPr/>
        <a:lstStyle/>
        <a:p>
          <a:pPr rtl="0"/>
          <a:r>
            <a:rPr lang="en-US" i="0" dirty="0" smtClean="0"/>
            <a:t>Feel. </a:t>
          </a:r>
          <a:endParaRPr lang="en-US" dirty="0"/>
        </a:p>
      </dgm:t>
    </dgm:pt>
    <dgm:pt modelId="{B0BE9158-BAF4-419E-AC14-AFCB8DDB2FF6}" type="parTrans" cxnId="{3E18C414-9F22-4CCE-B884-FD79C381058F}">
      <dgm:prSet/>
      <dgm:spPr/>
      <dgm:t>
        <a:bodyPr/>
        <a:lstStyle/>
        <a:p>
          <a:endParaRPr lang="en-US"/>
        </a:p>
      </dgm:t>
    </dgm:pt>
    <dgm:pt modelId="{56A80E54-E7E2-40CC-9E6D-35BC742F619D}" type="sibTrans" cxnId="{3E18C414-9F22-4CCE-B884-FD79C381058F}">
      <dgm:prSet/>
      <dgm:spPr/>
      <dgm:t>
        <a:bodyPr/>
        <a:lstStyle/>
        <a:p>
          <a:endParaRPr lang="en-US"/>
        </a:p>
      </dgm:t>
    </dgm:pt>
    <dgm:pt modelId="{52A92EF6-EB75-4EE0-8A7A-1CF83AC378F6}">
      <dgm:prSet/>
      <dgm:spPr/>
      <dgm:t>
        <a:bodyPr/>
        <a:lstStyle/>
        <a:p>
          <a:pPr rtl="0"/>
          <a:r>
            <a:rPr lang="en-US" i="0" dirty="0" smtClean="0"/>
            <a:t>Found.</a:t>
          </a:r>
          <a:endParaRPr lang="en-US" dirty="0"/>
        </a:p>
      </dgm:t>
    </dgm:pt>
    <dgm:pt modelId="{4984D36D-9B44-4CA0-AC09-ED611F54C89C}" type="parTrans" cxnId="{4EAB1832-08F0-448A-AA4D-DC2624B5C5A8}">
      <dgm:prSet/>
      <dgm:spPr/>
      <dgm:t>
        <a:bodyPr/>
        <a:lstStyle/>
        <a:p>
          <a:endParaRPr lang="en-US"/>
        </a:p>
      </dgm:t>
    </dgm:pt>
    <dgm:pt modelId="{3562352B-75A0-4F5C-BED4-570824C3CCDE}" type="sibTrans" cxnId="{4EAB1832-08F0-448A-AA4D-DC2624B5C5A8}">
      <dgm:prSet/>
      <dgm:spPr/>
      <dgm:t>
        <a:bodyPr/>
        <a:lstStyle/>
        <a:p>
          <a:endParaRPr lang="en-US"/>
        </a:p>
      </dgm:t>
    </dgm:pt>
    <dgm:pt modelId="{7DC0FBF9-7716-4300-8AFB-AE42A6A84FD7}">
      <dgm:prSet/>
      <dgm:spPr/>
      <dgm:t>
        <a:bodyPr/>
        <a:lstStyle/>
        <a:p>
          <a:pPr rtl="0"/>
          <a:r>
            <a:rPr lang="en-US" i="0" smtClean="0"/>
            <a:t>Felt. </a:t>
          </a:r>
          <a:endParaRPr lang="en-US" dirty="0"/>
        </a:p>
      </dgm:t>
    </dgm:pt>
    <dgm:pt modelId="{693DEBC3-DB1A-4D1B-9329-B6F76B9AFF70}" type="parTrans" cxnId="{C7F4048F-62A8-4492-8AFB-05B98A51F17C}">
      <dgm:prSet/>
      <dgm:spPr/>
      <dgm:t>
        <a:bodyPr/>
        <a:lstStyle/>
        <a:p>
          <a:endParaRPr lang="en-US"/>
        </a:p>
      </dgm:t>
    </dgm:pt>
    <dgm:pt modelId="{0FC25B02-F77E-4DA7-A972-42B87C6A3B81}" type="sibTrans" cxnId="{C7F4048F-62A8-4492-8AFB-05B98A51F17C}">
      <dgm:prSet/>
      <dgm:spPr/>
      <dgm:t>
        <a:bodyPr/>
        <a:lstStyle/>
        <a:p>
          <a:endParaRPr lang="en-US"/>
        </a:p>
      </dgm:t>
    </dgm:pt>
    <dgm:pt modelId="{A270B7D5-6745-434D-848E-7C287A7A433A}" type="pres">
      <dgm:prSet presAssocID="{1E21923D-25D6-4E50-B0FD-585501F0D385}" presName="Name0" presStyleCnt="0">
        <dgm:presLayoutVars>
          <dgm:dir/>
          <dgm:resizeHandles val="exact"/>
        </dgm:presLayoutVars>
      </dgm:prSet>
      <dgm:spPr/>
      <dgm:t>
        <a:bodyPr/>
        <a:lstStyle/>
        <a:p>
          <a:endParaRPr lang="en-US"/>
        </a:p>
      </dgm:t>
    </dgm:pt>
    <dgm:pt modelId="{E3C183A6-BA2E-465A-8441-CF5F6095D95B}" type="pres">
      <dgm:prSet presAssocID="{1E21923D-25D6-4E50-B0FD-585501F0D385}" presName="fgShape" presStyleLbl="fgShp" presStyleIdx="0" presStyleCnt="1"/>
      <dgm:spPr/>
    </dgm:pt>
    <dgm:pt modelId="{4D083558-19DE-4CA2-82A2-39E7D32CC130}" type="pres">
      <dgm:prSet presAssocID="{1E21923D-25D6-4E50-B0FD-585501F0D385}" presName="linComp" presStyleCnt="0"/>
      <dgm:spPr/>
    </dgm:pt>
    <dgm:pt modelId="{865F4DE7-87DA-487B-9180-1566CBCA9954}" type="pres">
      <dgm:prSet presAssocID="{7509256A-D90C-4E58-9037-03F11B724550}" presName="compNode" presStyleCnt="0"/>
      <dgm:spPr/>
    </dgm:pt>
    <dgm:pt modelId="{5E67B928-306C-4C98-8AD5-72C74298C960}" type="pres">
      <dgm:prSet presAssocID="{7509256A-D90C-4E58-9037-03F11B724550}" presName="bkgdShape" presStyleLbl="node1" presStyleIdx="0" presStyleCnt="3"/>
      <dgm:spPr/>
      <dgm:t>
        <a:bodyPr/>
        <a:lstStyle/>
        <a:p>
          <a:endParaRPr lang="en-US"/>
        </a:p>
      </dgm:t>
    </dgm:pt>
    <dgm:pt modelId="{FC88AD71-8F27-4401-B9D0-F3A4D966D239}" type="pres">
      <dgm:prSet presAssocID="{7509256A-D90C-4E58-9037-03F11B724550}" presName="nodeTx" presStyleLbl="node1" presStyleIdx="0" presStyleCnt="3">
        <dgm:presLayoutVars>
          <dgm:bulletEnabled val="1"/>
        </dgm:presLayoutVars>
      </dgm:prSet>
      <dgm:spPr/>
      <dgm:t>
        <a:bodyPr/>
        <a:lstStyle/>
        <a:p>
          <a:endParaRPr lang="en-US"/>
        </a:p>
      </dgm:t>
    </dgm:pt>
    <dgm:pt modelId="{21B61679-B50F-4A78-8E05-33013494E1A5}" type="pres">
      <dgm:prSet presAssocID="{7509256A-D90C-4E58-9037-03F11B724550}" presName="invisiNode" presStyleLbl="node1" presStyleIdx="0" presStyleCnt="3"/>
      <dgm:spPr/>
    </dgm:pt>
    <dgm:pt modelId="{098F1FED-F7F3-40B0-930A-01F7EEDADB80}" type="pres">
      <dgm:prSet presAssocID="{7509256A-D90C-4E58-9037-03F11B724550}" presName="imagNode" presStyleLbl="fgImgPlace1" presStyleIdx="0" presStyleCnt="3" custLinFactNeighborX="-3015"/>
      <dgm:spPr>
        <a:blipFill rotWithShape="0">
          <a:blip xmlns:r="http://schemas.openxmlformats.org/officeDocument/2006/relationships" r:embed="rId1"/>
          <a:stretch>
            <a:fillRect/>
          </a:stretch>
        </a:blipFill>
      </dgm:spPr>
    </dgm:pt>
    <dgm:pt modelId="{E9838DBC-9FD8-44B5-9614-3F7E215DFD22}" type="pres">
      <dgm:prSet presAssocID="{56A80E54-E7E2-40CC-9E6D-35BC742F619D}" presName="sibTrans" presStyleLbl="sibTrans2D1" presStyleIdx="0" presStyleCnt="0"/>
      <dgm:spPr/>
      <dgm:t>
        <a:bodyPr/>
        <a:lstStyle/>
        <a:p>
          <a:endParaRPr lang="en-US"/>
        </a:p>
      </dgm:t>
    </dgm:pt>
    <dgm:pt modelId="{5037A30C-EA49-4D75-95F7-A74CC744A579}" type="pres">
      <dgm:prSet presAssocID="{7DC0FBF9-7716-4300-8AFB-AE42A6A84FD7}" presName="compNode" presStyleCnt="0"/>
      <dgm:spPr/>
    </dgm:pt>
    <dgm:pt modelId="{7CEEC4ED-0D3D-4942-A5DC-FE16C183BB1B}" type="pres">
      <dgm:prSet presAssocID="{7DC0FBF9-7716-4300-8AFB-AE42A6A84FD7}" presName="bkgdShape" presStyleLbl="node1" presStyleIdx="1" presStyleCnt="3"/>
      <dgm:spPr/>
      <dgm:t>
        <a:bodyPr/>
        <a:lstStyle/>
        <a:p>
          <a:endParaRPr lang="en-US"/>
        </a:p>
      </dgm:t>
    </dgm:pt>
    <dgm:pt modelId="{A5FB2073-3265-476A-9A4D-9EAB8C510AAF}" type="pres">
      <dgm:prSet presAssocID="{7DC0FBF9-7716-4300-8AFB-AE42A6A84FD7}" presName="nodeTx" presStyleLbl="node1" presStyleIdx="1" presStyleCnt="3">
        <dgm:presLayoutVars>
          <dgm:bulletEnabled val="1"/>
        </dgm:presLayoutVars>
      </dgm:prSet>
      <dgm:spPr/>
      <dgm:t>
        <a:bodyPr/>
        <a:lstStyle/>
        <a:p>
          <a:endParaRPr lang="en-US"/>
        </a:p>
      </dgm:t>
    </dgm:pt>
    <dgm:pt modelId="{79C65D7C-8C22-42EC-A1F9-A7A1F0392569}" type="pres">
      <dgm:prSet presAssocID="{7DC0FBF9-7716-4300-8AFB-AE42A6A84FD7}" presName="invisiNode" presStyleLbl="node1" presStyleIdx="1" presStyleCnt="3"/>
      <dgm:spPr/>
    </dgm:pt>
    <dgm:pt modelId="{0E253A60-C764-4F67-BDA6-0CA0B88CC5D1}" type="pres">
      <dgm:prSet presAssocID="{7DC0FBF9-7716-4300-8AFB-AE42A6A84FD7}" presName="imagNode" presStyleLbl="fgImgPlace1" presStyleIdx="1" presStyleCnt="3"/>
      <dgm:spPr>
        <a:blipFill rotWithShape="0">
          <a:blip xmlns:r="http://schemas.openxmlformats.org/officeDocument/2006/relationships" r:embed="rId2"/>
          <a:stretch>
            <a:fillRect/>
          </a:stretch>
        </a:blipFill>
      </dgm:spPr>
    </dgm:pt>
    <dgm:pt modelId="{5F43B37C-5925-4346-B426-B0641485A96E}" type="pres">
      <dgm:prSet presAssocID="{0FC25B02-F77E-4DA7-A972-42B87C6A3B81}" presName="sibTrans" presStyleLbl="sibTrans2D1" presStyleIdx="0" presStyleCnt="0"/>
      <dgm:spPr/>
      <dgm:t>
        <a:bodyPr/>
        <a:lstStyle/>
        <a:p>
          <a:endParaRPr lang="en-US"/>
        </a:p>
      </dgm:t>
    </dgm:pt>
    <dgm:pt modelId="{C2DE34D8-055E-453C-848C-B17BBA84B825}" type="pres">
      <dgm:prSet presAssocID="{52A92EF6-EB75-4EE0-8A7A-1CF83AC378F6}" presName="compNode" presStyleCnt="0"/>
      <dgm:spPr/>
    </dgm:pt>
    <dgm:pt modelId="{7BF3F46A-24AD-4900-BCAD-F241425A25B4}" type="pres">
      <dgm:prSet presAssocID="{52A92EF6-EB75-4EE0-8A7A-1CF83AC378F6}" presName="bkgdShape" presStyleLbl="node1" presStyleIdx="2" presStyleCnt="3"/>
      <dgm:spPr/>
      <dgm:t>
        <a:bodyPr/>
        <a:lstStyle/>
        <a:p>
          <a:endParaRPr lang="en-US"/>
        </a:p>
      </dgm:t>
    </dgm:pt>
    <dgm:pt modelId="{655CB0AA-10A7-482C-9B49-631B1EDABC0C}" type="pres">
      <dgm:prSet presAssocID="{52A92EF6-EB75-4EE0-8A7A-1CF83AC378F6}" presName="nodeTx" presStyleLbl="node1" presStyleIdx="2" presStyleCnt="3">
        <dgm:presLayoutVars>
          <dgm:bulletEnabled val="1"/>
        </dgm:presLayoutVars>
      </dgm:prSet>
      <dgm:spPr/>
      <dgm:t>
        <a:bodyPr/>
        <a:lstStyle/>
        <a:p>
          <a:endParaRPr lang="en-US"/>
        </a:p>
      </dgm:t>
    </dgm:pt>
    <dgm:pt modelId="{D3AF06A4-0899-479F-90D3-E5066A80DF72}" type="pres">
      <dgm:prSet presAssocID="{52A92EF6-EB75-4EE0-8A7A-1CF83AC378F6}" presName="invisiNode" presStyleLbl="node1" presStyleIdx="2" presStyleCnt="3"/>
      <dgm:spPr/>
    </dgm:pt>
    <dgm:pt modelId="{066BFE93-3784-4BFB-A726-CB66D1ACA7EA}" type="pres">
      <dgm:prSet presAssocID="{52A92EF6-EB75-4EE0-8A7A-1CF83AC378F6}" presName="imagNode" presStyleLbl="fgImgPlace1" presStyleIdx="2" presStyleCnt="3"/>
      <dgm:spPr>
        <a:blipFill rotWithShape="0">
          <a:blip xmlns:r="http://schemas.openxmlformats.org/officeDocument/2006/relationships" r:embed="rId3"/>
          <a:stretch>
            <a:fillRect/>
          </a:stretch>
        </a:blipFill>
      </dgm:spPr>
    </dgm:pt>
  </dgm:ptLst>
  <dgm:cxnLst>
    <dgm:cxn modelId="{B55F75D3-D57E-4C31-AE69-14714FD098E1}" type="presOf" srcId="{56A80E54-E7E2-40CC-9E6D-35BC742F619D}" destId="{E9838DBC-9FD8-44B5-9614-3F7E215DFD22}" srcOrd="0" destOrd="0" presId="urn:microsoft.com/office/officeart/2005/8/layout/hList7"/>
    <dgm:cxn modelId="{3E18C414-9F22-4CCE-B884-FD79C381058F}" srcId="{1E21923D-25D6-4E50-B0FD-585501F0D385}" destId="{7509256A-D90C-4E58-9037-03F11B724550}" srcOrd="0" destOrd="0" parTransId="{B0BE9158-BAF4-419E-AC14-AFCB8DDB2FF6}" sibTransId="{56A80E54-E7E2-40CC-9E6D-35BC742F619D}"/>
    <dgm:cxn modelId="{02741A00-1D1A-447D-95F8-6F7EE207B0CD}" type="presOf" srcId="{0FC25B02-F77E-4DA7-A972-42B87C6A3B81}" destId="{5F43B37C-5925-4346-B426-B0641485A96E}" srcOrd="0" destOrd="0" presId="urn:microsoft.com/office/officeart/2005/8/layout/hList7"/>
    <dgm:cxn modelId="{EAD674BC-5589-40A9-903B-F0108A723311}" type="presOf" srcId="{7DC0FBF9-7716-4300-8AFB-AE42A6A84FD7}" destId="{A5FB2073-3265-476A-9A4D-9EAB8C510AAF}" srcOrd="1" destOrd="0" presId="urn:microsoft.com/office/officeart/2005/8/layout/hList7"/>
    <dgm:cxn modelId="{C7F4048F-62A8-4492-8AFB-05B98A51F17C}" srcId="{1E21923D-25D6-4E50-B0FD-585501F0D385}" destId="{7DC0FBF9-7716-4300-8AFB-AE42A6A84FD7}" srcOrd="1" destOrd="0" parTransId="{693DEBC3-DB1A-4D1B-9329-B6F76B9AFF70}" sibTransId="{0FC25B02-F77E-4DA7-A972-42B87C6A3B81}"/>
    <dgm:cxn modelId="{018CD4C2-E4C3-457D-A17D-40CE5941705F}" type="presOf" srcId="{7509256A-D90C-4E58-9037-03F11B724550}" destId="{FC88AD71-8F27-4401-B9D0-F3A4D966D239}" srcOrd="1" destOrd="0" presId="urn:microsoft.com/office/officeart/2005/8/layout/hList7"/>
    <dgm:cxn modelId="{97204592-6032-413F-B02D-694DF258CAE6}" type="presOf" srcId="{7509256A-D90C-4E58-9037-03F11B724550}" destId="{5E67B928-306C-4C98-8AD5-72C74298C960}" srcOrd="0" destOrd="0" presId="urn:microsoft.com/office/officeart/2005/8/layout/hList7"/>
    <dgm:cxn modelId="{A4366F72-D181-437A-B75F-DAAB2012B897}" type="presOf" srcId="{52A92EF6-EB75-4EE0-8A7A-1CF83AC378F6}" destId="{7BF3F46A-24AD-4900-BCAD-F241425A25B4}" srcOrd="0" destOrd="0" presId="urn:microsoft.com/office/officeart/2005/8/layout/hList7"/>
    <dgm:cxn modelId="{4EAB1832-08F0-448A-AA4D-DC2624B5C5A8}" srcId="{1E21923D-25D6-4E50-B0FD-585501F0D385}" destId="{52A92EF6-EB75-4EE0-8A7A-1CF83AC378F6}" srcOrd="2" destOrd="0" parTransId="{4984D36D-9B44-4CA0-AC09-ED611F54C89C}" sibTransId="{3562352B-75A0-4F5C-BED4-570824C3CCDE}"/>
    <dgm:cxn modelId="{3A2B410C-CFC1-46CE-B73E-C75A6720CC0A}" type="presOf" srcId="{7DC0FBF9-7716-4300-8AFB-AE42A6A84FD7}" destId="{7CEEC4ED-0D3D-4942-A5DC-FE16C183BB1B}" srcOrd="0" destOrd="0" presId="urn:microsoft.com/office/officeart/2005/8/layout/hList7"/>
    <dgm:cxn modelId="{F3215145-E9D8-438F-961C-3DC71FD327AE}" type="presOf" srcId="{1E21923D-25D6-4E50-B0FD-585501F0D385}" destId="{A270B7D5-6745-434D-848E-7C287A7A433A}" srcOrd="0" destOrd="0" presId="urn:microsoft.com/office/officeart/2005/8/layout/hList7"/>
    <dgm:cxn modelId="{DA1EFAC2-4210-4565-8EDC-5C91D1B5D9A2}" type="presOf" srcId="{52A92EF6-EB75-4EE0-8A7A-1CF83AC378F6}" destId="{655CB0AA-10A7-482C-9B49-631B1EDABC0C}" srcOrd="1" destOrd="0" presId="urn:microsoft.com/office/officeart/2005/8/layout/hList7"/>
    <dgm:cxn modelId="{08C3BBFF-9E8D-48E5-B581-5E041D54B02D}" type="presParOf" srcId="{A270B7D5-6745-434D-848E-7C287A7A433A}" destId="{E3C183A6-BA2E-465A-8441-CF5F6095D95B}" srcOrd="0" destOrd="0" presId="urn:microsoft.com/office/officeart/2005/8/layout/hList7"/>
    <dgm:cxn modelId="{A834B7A7-B075-49D4-BE40-E8C7141DABF0}" type="presParOf" srcId="{A270B7D5-6745-434D-848E-7C287A7A433A}" destId="{4D083558-19DE-4CA2-82A2-39E7D32CC130}" srcOrd="1" destOrd="0" presId="urn:microsoft.com/office/officeart/2005/8/layout/hList7"/>
    <dgm:cxn modelId="{F242FD83-FCDA-4898-8E89-9E058BFBC2EB}" type="presParOf" srcId="{4D083558-19DE-4CA2-82A2-39E7D32CC130}" destId="{865F4DE7-87DA-487B-9180-1566CBCA9954}" srcOrd="0" destOrd="0" presId="urn:microsoft.com/office/officeart/2005/8/layout/hList7"/>
    <dgm:cxn modelId="{F03BAAFB-E4AE-4F7D-B39A-300A22D2C781}" type="presParOf" srcId="{865F4DE7-87DA-487B-9180-1566CBCA9954}" destId="{5E67B928-306C-4C98-8AD5-72C74298C960}" srcOrd="0" destOrd="0" presId="urn:microsoft.com/office/officeart/2005/8/layout/hList7"/>
    <dgm:cxn modelId="{CC6AAB6F-ED68-4136-8F98-D133640E21A8}" type="presParOf" srcId="{865F4DE7-87DA-487B-9180-1566CBCA9954}" destId="{FC88AD71-8F27-4401-B9D0-F3A4D966D239}" srcOrd="1" destOrd="0" presId="urn:microsoft.com/office/officeart/2005/8/layout/hList7"/>
    <dgm:cxn modelId="{41261844-7196-4704-8EA2-1BF9661709BF}" type="presParOf" srcId="{865F4DE7-87DA-487B-9180-1566CBCA9954}" destId="{21B61679-B50F-4A78-8E05-33013494E1A5}" srcOrd="2" destOrd="0" presId="urn:microsoft.com/office/officeart/2005/8/layout/hList7"/>
    <dgm:cxn modelId="{9C265B01-F0D0-448C-8700-A24BCCB646FC}" type="presParOf" srcId="{865F4DE7-87DA-487B-9180-1566CBCA9954}" destId="{098F1FED-F7F3-40B0-930A-01F7EEDADB80}" srcOrd="3" destOrd="0" presId="urn:microsoft.com/office/officeart/2005/8/layout/hList7"/>
    <dgm:cxn modelId="{F4C96321-330C-4A00-B4EB-92792AC5D2E5}" type="presParOf" srcId="{4D083558-19DE-4CA2-82A2-39E7D32CC130}" destId="{E9838DBC-9FD8-44B5-9614-3F7E215DFD22}" srcOrd="1" destOrd="0" presId="urn:microsoft.com/office/officeart/2005/8/layout/hList7"/>
    <dgm:cxn modelId="{C2BD6672-6AF9-4428-B47E-226C57C2FC52}" type="presParOf" srcId="{4D083558-19DE-4CA2-82A2-39E7D32CC130}" destId="{5037A30C-EA49-4D75-95F7-A74CC744A579}" srcOrd="2" destOrd="0" presId="urn:microsoft.com/office/officeart/2005/8/layout/hList7"/>
    <dgm:cxn modelId="{4796877B-23E4-49FB-9C3E-CC4A41B1738F}" type="presParOf" srcId="{5037A30C-EA49-4D75-95F7-A74CC744A579}" destId="{7CEEC4ED-0D3D-4942-A5DC-FE16C183BB1B}" srcOrd="0" destOrd="0" presId="urn:microsoft.com/office/officeart/2005/8/layout/hList7"/>
    <dgm:cxn modelId="{2A313EDE-9A1F-478F-BE93-0062C671C2BE}" type="presParOf" srcId="{5037A30C-EA49-4D75-95F7-A74CC744A579}" destId="{A5FB2073-3265-476A-9A4D-9EAB8C510AAF}" srcOrd="1" destOrd="0" presId="urn:microsoft.com/office/officeart/2005/8/layout/hList7"/>
    <dgm:cxn modelId="{05C3B127-E8F4-4839-842B-7CBBC7CF4E7B}" type="presParOf" srcId="{5037A30C-EA49-4D75-95F7-A74CC744A579}" destId="{79C65D7C-8C22-42EC-A1F9-A7A1F0392569}" srcOrd="2" destOrd="0" presId="urn:microsoft.com/office/officeart/2005/8/layout/hList7"/>
    <dgm:cxn modelId="{E6C4F386-A855-4084-9B43-D6D766BB7195}" type="presParOf" srcId="{5037A30C-EA49-4D75-95F7-A74CC744A579}" destId="{0E253A60-C764-4F67-BDA6-0CA0B88CC5D1}" srcOrd="3" destOrd="0" presId="urn:microsoft.com/office/officeart/2005/8/layout/hList7"/>
    <dgm:cxn modelId="{DC246AFB-014A-4CBB-A4B2-9A97CC1B3CCF}" type="presParOf" srcId="{4D083558-19DE-4CA2-82A2-39E7D32CC130}" destId="{5F43B37C-5925-4346-B426-B0641485A96E}" srcOrd="3" destOrd="0" presId="urn:microsoft.com/office/officeart/2005/8/layout/hList7"/>
    <dgm:cxn modelId="{4A9FAF3A-59DF-40D7-985F-4144CCDD7C58}" type="presParOf" srcId="{4D083558-19DE-4CA2-82A2-39E7D32CC130}" destId="{C2DE34D8-055E-453C-848C-B17BBA84B825}" srcOrd="4" destOrd="0" presId="urn:microsoft.com/office/officeart/2005/8/layout/hList7"/>
    <dgm:cxn modelId="{01659422-9F76-436E-9E96-85B78B3B50F0}" type="presParOf" srcId="{C2DE34D8-055E-453C-848C-B17BBA84B825}" destId="{7BF3F46A-24AD-4900-BCAD-F241425A25B4}" srcOrd="0" destOrd="0" presId="urn:microsoft.com/office/officeart/2005/8/layout/hList7"/>
    <dgm:cxn modelId="{C6DA0949-B9EC-4C0A-ADEF-95BEFF3C7D90}" type="presParOf" srcId="{C2DE34D8-055E-453C-848C-B17BBA84B825}" destId="{655CB0AA-10A7-482C-9B49-631B1EDABC0C}" srcOrd="1" destOrd="0" presId="urn:microsoft.com/office/officeart/2005/8/layout/hList7"/>
    <dgm:cxn modelId="{23E769CC-21F8-41C7-935C-DA267E9B3420}" type="presParOf" srcId="{C2DE34D8-055E-453C-848C-B17BBA84B825}" destId="{D3AF06A4-0899-479F-90D3-E5066A80DF72}" srcOrd="2" destOrd="0" presId="urn:microsoft.com/office/officeart/2005/8/layout/hList7"/>
    <dgm:cxn modelId="{B13C887D-154A-4CDD-9603-08DF2193A0A6}" type="presParOf" srcId="{C2DE34D8-055E-453C-848C-B17BBA84B825}" destId="{066BFE93-3784-4BFB-A726-CB66D1ACA7EA}" srcOrd="3" destOrd="0" presId="urn:microsoft.com/office/officeart/2005/8/layout/hList7"/>
  </dgm:cxnLst>
  <dgm:bg/>
  <dgm:whole/>
</dgm:dataModel>
</file>

<file path=ppt/diagrams/layout1.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0DE8110-0F7A-44E0-B0B0-6C6B48FE12C3}" type="datetimeFigureOut">
              <a:rPr lang="en-US" smtClean="0"/>
              <a:pPr/>
              <a:t>3/27/2008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A9F00FB-5AC6-4B47-A3F9-DFADA775FA01}"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8" Type="http://schemas.openxmlformats.org/officeDocument/2006/relationships/hyperlink" Target="http://en.wikipedia.org/wiki/Bynars" TargetMode="External"/><Relationship Id="rId3" Type="http://schemas.openxmlformats.org/officeDocument/2006/relationships/hyperlink" Target="http://en.wikipedia.org/wiki/Star_Trek:_The_Next_Generation" TargetMode="External"/><Relationship Id="rId7" Type="http://schemas.openxmlformats.org/officeDocument/2006/relationships/hyperlink" Target="http://en.wikipedia.org/wiki/Paul_Lynch_(director)" TargetMode="External"/><Relationship Id="rId2" Type="http://schemas.openxmlformats.org/officeDocument/2006/relationships/slide" Target="../slides/slide28.xml"/><Relationship Id="rId1" Type="http://schemas.openxmlformats.org/officeDocument/2006/relationships/notesMaster" Target="../notesMasters/notesMaster1.xml"/><Relationship Id="rId6" Type="http://schemas.openxmlformats.org/officeDocument/2006/relationships/hyperlink" Target="http://en.wikipedia.org/w/index.php?title=Maurice_Hurley&amp;action=edit&amp;redlink=1" TargetMode="External"/><Relationship Id="rId5" Type="http://schemas.openxmlformats.org/officeDocument/2006/relationships/hyperlink" Target="http://en.wikipedia.org/wiki/1988" TargetMode="External"/><Relationship Id="rId4" Type="http://schemas.openxmlformats.org/officeDocument/2006/relationships/hyperlink" Target="http://en.wikipedia.org/wiki/February_1"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Most</a:t>
            </a:r>
            <a:r>
              <a:rPr lang="en-US" baseline="0" dirty="0" smtClean="0"/>
              <a:t> of the pictures/photos are from www.sxc.hu. Some are from </a:t>
            </a:r>
            <a:r>
              <a:rPr lang="en-US" baseline="0" dirty="0" err="1" smtClean="0"/>
              <a:t>Flickr</a:t>
            </a:r>
            <a:r>
              <a:rPr lang="en-US" baseline="0" dirty="0" smtClean="0"/>
              <a:t>. All are under public free non-commercial use licenses.</a:t>
            </a:r>
            <a:endParaRPr lang="en-US" dirty="0"/>
          </a:p>
        </p:txBody>
      </p:sp>
      <p:sp>
        <p:nvSpPr>
          <p:cNvPr id="4" name="Slide Number Placeholder 3"/>
          <p:cNvSpPr>
            <a:spLocks noGrp="1"/>
          </p:cNvSpPr>
          <p:nvPr>
            <p:ph type="sldNum" sz="quarter" idx="10"/>
          </p:nvPr>
        </p:nvSpPr>
        <p:spPr/>
        <p:txBody>
          <a:bodyPr/>
          <a:lstStyle/>
          <a:p>
            <a:fld id="{8A9F00FB-5AC6-4B47-A3F9-DFADA775FA01}"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t>
            </a:r>
            <a:r>
              <a:rPr lang="en-US" b="1" dirty="0" smtClean="0"/>
              <a:t>11001001</a:t>
            </a:r>
            <a:r>
              <a:rPr lang="en-US" dirty="0" smtClean="0"/>
              <a:t>" is a first-season episode of </a:t>
            </a:r>
            <a:r>
              <a:rPr lang="en-US" i="1" dirty="0" smtClean="0">
                <a:hlinkClick r:id="rId3" action="ppaction://hlinkfile" tooltip="Star Trek: The Next Generation"/>
              </a:rPr>
              <a:t>Star Trek: The Next Generation</a:t>
            </a:r>
            <a:r>
              <a:rPr lang="en-US" dirty="0" smtClean="0"/>
              <a:t>, first broadcast </a:t>
            </a:r>
            <a:r>
              <a:rPr lang="en-US" dirty="0" smtClean="0">
                <a:hlinkClick r:id="rId4" action="ppaction://hlinkfile" tooltip="February 1"/>
              </a:rPr>
              <a:t>February 1</a:t>
            </a:r>
            <a:r>
              <a:rPr lang="en-US" dirty="0" smtClean="0"/>
              <a:t>, </a:t>
            </a:r>
            <a:r>
              <a:rPr lang="en-US" dirty="0" smtClean="0">
                <a:hlinkClick r:id="rId5" action="ppaction://hlinkfile" tooltip="1988"/>
              </a:rPr>
              <a:t>1988</a:t>
            </a:r>
            <a:r>
              <a:rPr lang="en-US" dirty="0" smtClean="0"/>
              <a:t>. It is episode #15, production #116, teleplay written by </a:t>
            </a:r>
            <a:r>
              <a:rPr lang="en-US" sz="1200" kern="1200" dirty="0" smtClean="0">
                <a:solidFill>
                  <a:schemeClr val="tx1"/>
                </a:solidFill>
                <a:latin typeface="+mn-lt"/>
                <a:ea typeface="+mn-ea"/>
                <a:cs typeface="+mn-cs"/>
                <a:hlinkClick r:id="rId6" action="ppaction://hlinkfile" tooltip="Maurice Hurley (page does not exist)"/>
              </a:rPr>
              <a:t>Maurice Hurley</a:t>
            </a:r>
            <a:r>
              <a:rPr lang="en-US" dirty="0" smtClean="0"/>
              <a:t> and Robert </a:t>
            </a:r>
            <a:r>
              <a:rPr lang="en-US" dirty="0" err="1" smtClean="0"/>
              <a:t>Lewin</a:t>
            </a:r>
            <a:r>
              <a:rPr lang="en-US" dirty="0" smtClean="0"/>
              <a:t>, and directed by </a:t>
            </a:r>
            <a:r>
              <a:rPr lang="en-US" dirty="0" smtClean="0">
                <a:hlinkClick r:id="rId7" action="ppaction://hlinkfile" tooltip="Paul Lynch (director)"/>
              </a:rPr>
              <a:t>Paul Lynch</a:t>
            </a:r>
            <a:r>
              <a:rPr lang="en-US" dirty="0" smtClean="0"/>
              <a:t>. The episode's title is a combination of the four appearing </a:t>
            </a:r>
            <a:r>
              <a:rPr lang="en-US" dirty="0" err="1" smtClean="0">
                <a:hlinkClick r:id="rId8" action="ppaction://hlinkfile" tooltip="Bynars"/>
              </a:rPr>
              <a:t>Bynars</a:t>
            </a:r>
            <a:r>
              <a:rPr lang="en-US" dirty="0" smtClean="0"/>
              <a:t>' names: One-one, Zero-zero, One-Zero, and Zero-One.</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8A9F00FB-5AC6-4B47-A3F9-DFADA775FA01}" type="slidenum">
              <a:rPr lang="en-US" smtClean="0"/>
              <a:pPr/>
              <a:t>28</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A9F00FB-5AC6-4B47-A3F9-DFADA775FA01}" type="slidenum">
              <a:rPr lang="en-US" smtClean="0"/>
              <a:pPr/>
              <a:t>29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Hummingbirds</a:t>
            </a:r>
            <a:r>
              <a:rPr lang="en-US" baseline="0" dirty="0" smtClean="0"/>
              <a:t> eat 50% </a:t>
            </a:r>
            <a:r>
              <a:rPr lang="en-US" baseline="0" dirty="0" err="1" smtClean="0"/>
              <a:t>thheir</a:t>
            </a:r>
            <a:r>
              <a:rPr lang="en-US" baseline="0" dirty="0" smtClean="0"/>
              <a:t> weight a day. Elephants poop 165 pounds a day!</a:t>
            </a:r>
          </a:p>
          <a:p>
            <a:endParaRPr lang="en-US" baseline="0" dirty="0" smtClean="0"/>
          </a:p>
          <a:p>
            <a:pPr marL="228600" indent="-228600">
              <a:buAutoNum type="arabicParenBoth"/>
            </a:pPr>
            <a:r>
              <a:rPr lang="en-US" sz="1200" kern="1200" dirty="0" smtClean="0">
                <a:solidFill>
                  <a:schemeClr val="tx1"/>
                </a:solidFill>
                <a:latin typeface="+mn-lt"/>
                <a:ea typeface="+mn-ea"/>
                <a:cs typeface="+mn-cs"/>
              </a:rPr>
              <a:t>get out there, meet people, press the flesh, consume knowledge like crazy, attend seminars, etc. (birds eat a lot!). And </a:t>
            </a:r>
          </a:p>
          <a:p>
            <a:pPr marL="228600" indent="-228600">
              <a:buNone/>
            </a:pPr>
            <a:r>
              <a:rPr lang="en-US" sz="1200" kern="1200" dirty="0" smtClean="0">
                <a:solidFill>
                  <a:schemeClr val="tx1"/>
                </a:solidFill>
                <a:latin typeface="+mn-lt"/>
                <a:ea typeface="+mn-ea"/>
                <a:cs typeface="+mn-cs"/>
              </a:rPr>
              <a:t>(2) spread the knowledge, information, and contacts that you gained around, share of your time and talent (elephants are good at...well you know). </a:t>
            </a:r>
          </a:p>
          <a:p>
            <a:pPr marL="228600" indent="-228600">
              <a:buNone/>
            </a:pPr>
            <a:endParaRPr lang="en-US" sz="1200" kern="1200" dirty="0" smtClean="0">
              <a:solidFill>
                <a:schemeClr val="tx1"/>
              </a:solidFill>
              <a:latin typeface="+mn-lt"/>
              <a:ea typeface="+mn-ea"/>
              <a:cs typeface="+mn-cs"/>
            </a:endParaRPr>
          </a:p>
          <a:p>
            <a:pPr marL="228600" indent="-228600">
              <a:buNone/>
            </a:pPr>
            <a:r>
              <a:rPr lang="en-US" sz="1200" kern="1200" dirty="0" smtClean="0">
                <a:solidFill>
                  <a:schemeClr val="tx1"/>
                </a:solidFill>
                <a:latin typeface="+mn-lt"/>
                <a:ea typeface="+mn-ea"/>
                <a:cs typeface="+mn-cs"/>
              </a:rPr>
              <a:t>As Guy says: "I poop therefore, I am. The more information you give away, the more you get as people come to trust you and see mutual benefits." </a:t>
            </a:r>
            <a:endParaRPr lang="en-US" dirty="0"/>
          </a:p>
        </p:txBody>
      </p:sp>
      <p:sp>
        <p:nvSpPr>
          <p:cNvPr id="4" name="Slide Number Placeholder 3"/>
          <p:cNvSpPr>
            <a:spLocks noGrp="1"/>
          </p:cNvSpPr>
          <p:nvPr>
            <p:ph type="sldNum" sz="quarter" idx="10"/>
          </p:nvPr>
        </p:nvSpPr>
        <p:spPr/>
        <p:txBody>
          <a:bodyPr/>
          <a:lstStyle/>
          <a:p>
            <a:fld id="{8A9F00FB-5AC6-4B47-A3F9-DFADA775FA01}" type="slidenum">
              <a:rPr lang="en-US" smtClean="0"/>
              <a:pPr/>
              <a:t>59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b="1" i="0" kern="1200" dirty="0" smtClean="0">
                <a:solidFill>
                  <a:schemeClr val="tx1"/>
                </a:solidFill>
                <a:latin typeface="+mn-lt"/>
                <a:ea typeface="+mn-ea"/>
                <a:cs typeface="+mn-cs"/>
              </a:rPr>
              <a:t>The Origin Of Company Policy</a:t>
            </a:r>
            <a:br>
              <a:rPr lang="en-US" sz="1200" b="1" i="0" kern="1200" dirty="0" smtClean="0">
                <a:solidFill>
                  <a:schemeClr val="tx1"/>
                </a:solidFill>
                <a:latin typeface="+mn-lt"/>
                <a:ea typeface="+mn-ea"/>
                <a:cs typeface="+mn-cs"/>
              </a:rPr>
            </a:br>
            <a:r>
              <a:rPr lang="en-US" sz="1200" i="0" kern="1200" dirty="0" smtClean="0">
                <a:solidFill>
                  <a:schemeClr val="tx1"/>
                </a:solidFill>
                <a:latin typeface="+mn-lt"/>
                <a:ea typeface="+mn-ea"/>
                <a:cs typeface="+mn-cs"/>
              </a:rPr>
              <a:t>Start with a cage containing five monkeys. Inside the cage, hang a banana on a string and place a set of stairs under it. Before long, a monkey will go to the stairs and start to climb towards the banana. As soon as he touches the stairs, spray all of the other monkeys with cold water. After a while, another monkey makes an attempt with the same result -- all the other monkeys are sprayed with cold water. </a:t>
            </a:r>
          </a:p>
          <a:p>
            <a:r>
              <a:rPr lang="en-US" sz="1200" i="0" kern="1200" dirty="0" smtClean="0">
                <a:solidFill>
                  <a:schemeClr val="tx1"/>
                </a:solidFill>
                <a:latin typeface="+mn-lt"/>
                <a:ea typeface="+mn-ea"/>
                <a:cs typeface="+mn-cs"/>
              </a:rPr>
              <a:t>Pretty soon, when another monkey tries to climb the stairs, the other monkeys</a:t>
            </a:r>
            <a:br>
              <a:rPr lang="en-US" sz="1200" i="0" kern="1200" dirty="0" smtClean="0">
                <a:solidFill>
                  <a:schemeClr val="tx1"/>
                </a:solidFill>
                <a:latin typeface="+mn-lt"/>
                <a:ea typeface="+mn-ea"/>
                <a:cs typeface="+mn-cs"/>
              </a:rPr>
            </a:br>
            <a:r>
              <a:rPr lang="en-US" sz="1200" i="0" kern="1200" dirty="0" smtClean="0">
                <a:solidFill>
                  <a:schemeClr val="tx1"/>
                </a:solidFill>
                <a:latin typeface="+mn-lt"/>
                <a:ea typeface="+mn-ea"/>
                <a:cs typeface="+mn-cs"/>
              </a:rPr>
              <a:t>will try to prevent it. Now, put away the cold water. Remove one monkey from the cage and</a:t>
            </a:r>
            <a:br>
              <a:rPr lang="en-US" sz="1200" i="0" kern="1200" dirty="0" smtClean="0">
                <a:solidFill>
                  <a:schemeClr val="tx1"/>
                </a:solidFill>
                <a:latin typeface="+mn-lt"/>
                <a:ea typeface="+mn-ea"/>
                <a:cs typeface="+mn-cs"/>
              </a:rPr>
            </a:br>
            <a:r>
              <a:rPr lang="en-US" sz="1200" i="0" kern="1200" dirty="0" smtClean="0">
                <a:solidFill>
                  <a:schemeClr val="tx1"/>
                </a:solidFill>
                <a:latin typeface="+mn-lt"/>
                <a:ea typeface="+mn-ea"/>
                <a:cs typeface="+mn-cs"/>
              </a:rPr>
              <a:t>replace it with a new one. The new monkey sees the banana and wants to climb the stairs. To his surprise and horror, all of the other monkeys</a:t>
            </a:r>
            <a:br>
              <a:rPr lang="en-US" sz="1200" i="0" kern="1200" dirty="0" smtClean="0">
                <a:solidFill>
                  <a:schemeClr val="tx1"/>
                </a:solidFill>
                <a:latin typeface="+mn-lt"/>
                <a:ea typeface="+mn-ea"/>
                <a:cs typeface="+mn-cs"/>
              </a:rPr>
            </a:br>
            <a:r>
              <a:rPr lang="en-US" sz="1200" i="0" kern="1200" dirty="0" smtClean="0">
                <a:solidFill>
                  <a:schemeClr val="tx1"/>
                </a:solidFill>
                <a:latin typeface="+mn-lt"/>
                <a:ea typeface="+mn-ea"/>
                <a:cs typeface="+mn-cs"/>
              </a:rPr>
              <a:t>attack him. After another attempt and attack, he knows that if he tries to climb the stairs, he will be assaulted.</a:t>
            </a:r>
          </a:p>
          <a:p>
            <a:r>
              <a:rPr lang="en-US" sz="1200" i="0" kern="1200" dirty="0" smtClean="0">
                <a:solidFill>
                  <a:schemeClr val="tx1"/>
                </a:solidFill>
                <a:latin typeface="+mn-lt"/>
                <a:ea typeface="+mn-ea"/>
                <a:cs typeface="+mn-cs"/>
              </a:rPr>
              <a:t/>
            </a:r>
            <a:br>
              <a:rPr lang="en-US" sz="1200" i="0" kern="1200" dirty="0" smtClean="0">
                <a:solidFill>
                  <a:schemeClr val="tx1"/>
                </a:solidFill>
                <a:latin typeface="+mn-lt"/>
                <a:ea typeface="+mn-ea"/>
                <a:cs typeface="+mn-cs"/>
              </a:rPr>
            </a:br>
            <a:r>
              <a:rPr lang="en-US" sz="1200" i="0" kern="1200" dirty="0" smtClean="0">
                <a:solidFill>
                  <a:schemeClr val="tx1"/>
                </a:solidFill>
                <a:latin typeface="+mn-lt"/>
                <a:ea typeface="+mn-ea"/>
                <a:cs typeface="+mn-cs"/>
              </a:rPr>
              <a:t>Next, remove another of the original five monkeys and replace it with a new one. The newcomer goes to the stairs and is attacked. The previous</a:t>
            </a:r>
            <a:br>
              <a:rPr lang="en-US" sz="1200" i="0" kern="1200" dirty="0" smtClean="0">
                <a:solidFill>
                  <a:schemeClr val="tx1"/>
                </a:solidFill>
                <a:latin typeface="+mn-lt"/>
                <a:ea typeface="+mn-ea"/>
                <a:cs typeface="+mn-cs"/>
              </a:rPr>
            </a:br>
            <a:r>
              <a:rPr lang="en-US" sz="1200" i="0" kern="1200" dirty="0" smtClean="0">
                <a:solidFill>
                  <a:schemeClr val="tx1"/>
                </a:solidFill>
                <a:latin typeface="+mn-lt"/>
                <a:ea typeface="+mn-ea"/>
                <a:cs typeface="+mn-cs"/>
              </a:rPr>
              <a:t>newcomer takes part in the punishment with enthusiasm! Likewise, replace a third original monkey with a new one, then a fourth, then the fifth.</a:t>
            </a:r>
          </a:p>
          <a:p>
            <a:r>
              <a:rPr lang="en-US" sz="1200" i="0" kern="1200" dirty="0" smtClean="0">
                <a:solidFill>
                  <a:schemeClr val="tx1"/>
                </a:solidFill>
                <a:latin typeface="+mn-lt"/>
                <a:ea typeface="+mn-ea"/>
                <a:cs typeface="+mn-cs"/>
              </a:rPr>
              <a:t/>
            </a:r>
            <a:br>
              <a:rPr lang="en-US" sz="1200" i="0" kern="1200" dirty="0" smtClean="0">
                <a:solidFill>
                  <a:schemeClr val="tx1"/>
                </a:solidFill>
                <a:latin typeface="+mn-lt"/>
                <a:ea typeface="+mn-ea"/>
                <a:cs typeface="+mn-cs"/>
              </a:rPr>
            </a:br>
            <a:r>
              <a:rPr lang="en-US" sz="1200" i="0" kern="1200" dirty="0" smtClean="0">
                <a:solidFill>
                  <a:schemeClr val="tx1"/>
                </a:solidFill>
                <a:latin typeface="+mn-lt"/>
                <a:ea typeface="+mn-ea"/>
                <a:cs typeface="+mn-cs"/>
              </a:rPr>
              <a:t>Every time the newest monkey takes to the stairs, he is attacked. Most of the monkeys that are beating him have no idea why they were not</a:t>
            </a:r>
            <a:br>
              <a:rPr lang="en-US" sz="1200" i="0" kern="1200" dirty="0" smtClean="0">
                <a:solidFill>
                  <a:schemeClr val="tx1"/>
                </a:solidFill>
                <a:latin typeface="+mn-lt"/>
                <a:ea typeface="+mn-ea"/>
                <a:cs typeface="+mn-cs"/>
              </a:rPr>
            </a:br>
            <a:r>
              <a:rPr lang="en-US" sz="1200" i="0" kern="1200" dirty="0" smtClean="0">
                <a:solidFill>
                  <a:schemeClr val="tx1"/>
                </a:solidFill>
                <a:latin typeface="+mn-lt"/>
                <a:ea typeface="+mn-ea"/>
                <a:cs typeface="+mn-cs"/>
              </a:rPr>
              <a:t>permitted to climb the stairs or why they are participating in the beating of the newest monkey.</a:t>
            </a:r>
            <a:br>
              <a:rPr lang="en-US" sz="1200" i="0" kern="1200" dirty="0" smtClean="0">
                <a:solidFill>
                  <a:schemeClr val="tx1"/>
                </a:solidFill>
                <a:latin typeface="+mn-lt"/>
                <a:ea typeface="+mn-ea"/>
                <a:cs typeface="+mn-cs"/>
              </a:rPr>
            </a:br>
            <a:r>
              <a:rPr lang="en-US" sz="1200" i="0" kern="1200" dirty="0" smtClean="0">
                <a:solidFill>
                  <a:schemeClr val="tx1"/>
                </a:solidFill>
                <a:latin typeface="+mn-lt"/>
                <a:ea typeface="+mn-ea"/>
                <a:cs typeface="+mn-cs"/>
              </a:rPr>
              <a:t>After replacing all the original monkeys, none of the remaining monkeys have ever been sprayed with cold water. Nevertheless, no monkey ever again approaches the stairs to try for the banana. Why not? Because as far as they know that's the way it's always been done around here.</a:t>
            </a:r>
          </a:p>
          <a:p>
            <a:endParaRPr lang="en-US" dirty="0"/>
          </a:p>
        </p:txBody>
      </p:sp>
      <p:sp>
        <p:nvSpPr>
          <p:cNvPr id="4" name="Slide Number Placeholder 3"/>
          <p:cNvSpPr>
            <a:spLocks noGrp="1"/>
          </p:cNvSpPr>
          <p:nvPr>
            <p:ph type="sldNum" sz="quarter" idx="10"/>
          </p:nvPr>
        </p:nvSpPr>
        <p:spPr/>
        <p:txBody>
          <a:bodyPr/>
          <a:lstStyle/>
          <a:p>
            <a:fld id="{8A9F00FB-5AC6-4B47-A3F9-DFADA775FA01}" type="slidenum">
              <a:rPr lang="en-US" smtClean="0"/>
              <a:pPr/>
              <a:t>75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238CF7A-8B83-4479-993F-FF09C2878D18}" type="datetimeFigureOut">
              <a:rPr lang="en-US" smtClean="0"/>
              <a:pPr/>
              <a:t>3/27/2008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C50EEF-81C5-4430-9A26-1F37475613F1}" type="slidenum">
              <a:rPr lang="en-US" smtClean="0"/>
              <a:pPr/>
              <a:t>‹#›</a:t>
            </a:fld>
            <a:endParaRPr lang="en-US"/>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238CF7A-8B83-4479-993F-FF09C2878D18}" type="datetimeFigureOut">
              <a:rPr lang="en-US" smtClean="0"/>
              <a:pPr/>
              <a:t>3/27/2008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C50EEF-81C5-4430-9A26-1F37475613F1}" type="slidenum">
              <a:rPr lang="en-US" smtClean="0"/>
              <a:pPr/>
              <a:t>‹#›</a:t>
            </a:fld>
            <a:endParaRPr lang="en-US"/>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238CF7A-8B83-4479-993F-FF09C2878D18}" type="datetimeFigureOut">
              <a:rPr lang="en-US" smtClean="0"/>
              <a:pPr/>
              <a:t>3/27/2008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C50EEF-81C5-4430-9A26-1F37475613F1}" type="slidenum">
              <a:rPr lang="en-US" smtClean="0"/>
              <a:pPr/>
              <a:t>‹#›</a:t>
            </a:fld>
            <a:endParaRPr lang="en-US"/>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238CF7A-8B83-4479-993F-FF09C2878D18}" type="datetimeFigureOut">
              <a:rPr lang="en-US" smtClean="0"/>
              <a:pPr/>
              <a:t>3/27/2008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C50EEF-81C5-4430-9A26-1F37475613F1}" type="slidenum">
              <a:rPr lang="en-US" smtClean="0"/>
              <a:pPr/>
              <a:t>‹#›</a:t>
            </a:fld>
            <a:endParaRPr lang="en-US"/>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238CF7A-8B83-4479-993F-FF09C2878D18}" type="datetimeFigureOut">
              <a:rPr lang="en-US" smtClean="0"/>
              <a:pPr/>
              <a:t>3/27/2008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C50EEF-81C5-4430-9A26-1F37475613F1}" type="slidenum">
              <a:rPr lang="en-US" smtClean="0"/>
              <a:pPr/>
              <a:t>‹#›</a:t>
            </a:fld>
            <a:endParaRPr lang="en-US"/>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238CF7A-8B83-4479-993F-FF09C2878D18}" type="datetimeFigureOut">
              <a:rPr lang="en-US" smtClean="0"/>
              <a:pPr/>
              <a:t>3/27/2008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C50EEF-81C5-4430-9A26-1F37475613F1}" type="slidenum">
              <a:rPr lang="en-US" smtClean="0"/>
              <a:pPr/>
              <a:t>‹#›</a:t>
            </a:fld>
            <a:endParaRPr lang="en-US"/>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238CF7A-8B83-4479-993F-FF09C2878D18}" type="datetimeFigureOut">
              <a:rPr lang="en-US" smtClean="0"/>
              <a:pPr/>
              <a:t>3/27/2008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DC50EEF-81C5-4430-9A26-1F37475613F1}" type="slidenum">
              <a:rPr lang="en-US" smtClean="0"/>
              <a:pPr/>
              <a:t>‹#›</a:t>
            </a:fld>
            <a:endParaRPr lang="en-US"/>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238CF7A-8B83-4479-993F-FF09C2878D18}" type="datetimeFigureOut">
              <a:rPr lang="en-US" smtClean="0"/>
              <a:pPr/>
              <a:t>3/27/2008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DC50EEF-81C5-4430-9A26-1F37475613F1}" type="slidenum">
              <a:rPr lang="en-US" smtClean="0"/>
              <a:pPr/>
              <a:t>‹#›</a:t>
            </a:fld>
            <a:endParaRPr lang="en-US"/>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38CF7A-8B83-4479-993F-FF09C2878D18}" type="datetimeFigureOut">
              <a:rPr lang="en-US" smtClean="0"/>
              <a:pPr/>
              <a:t>3/27/2008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DC50EEF-81C5-4430-9A26-1F37475613F1}" type="slidenum">
              <a:rPr lang="en-US" smtClean="0"/>
              <a:pPr/>
              <a:t>‹#›</a:t>
            </a:fld>
            <a:endParaRPr 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238CF7A-8B83-4479-993F-FF09C2878D18}" type="datetimeFigureOut">
              <a:rPr lang="en-US" smtClean="0"/>
              <a:pPr/>
              <a:t>3/27/2008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C50EEF-81C5-4430-9A26-1F37475613F1}" type="slidenum">
              <a:rPr lang="en-US" smtClean="0"/>
              <a:pPr/>
              <a:t>‹#›</a:t>
            </a:fld>
            <a:endParaRPr lang="en-US"/>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238CF7A-8B83-4479-993F-FF09C2878D18}" type="datetimeFigureOut">
              <a:rPr lang="en-US" smtClean="0"/>
              <a:pPr/>
              <a:t>3/27/2008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C50EEF-81C5-4430-9A26-1F37475613F1}" type="slidenum">
              <a:rPr lang="en-US" smtClean="0"/>
              <a:pPr/>
              <a:t>‹#›</a:t>
            </a:fld>
            <a:endParaRPr lang="en-US"/>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38CF7A-8B83-4479-993F-FF09C2878D18}" type="datetimeFigureOut">
              <a:rPr lang="en-US" smtClean="0"/>
              <a:pPr/>
              <a:t>3/27/2008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C50EEF-81C5-4430-9A26-1F37475613F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ransition>
    <p:fad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7.gif"/><Relationship Id="rId2" Type="http://schemas.openxmlformats.org/officeDocument/2006/relationships/image" Target="../media/image46.jpeg"/><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43.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hyperlink" Target="http://www.bluediesel.com/default.asp" TargetMode="External"/><Relationship Id="rId3" Type="http://schemas.openxmlformats.org/officeDocument/2006/relationships/hyperlink" Target="http://oac.ohio.gov/" TargetMode="External"/><Relationship Id="rId7" Type="http://schemas.openxmlformats.org/officeDocument/2006/relationships/image" Target="../media/image9.jpe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hyperlink" Target="http://www.titlefirst.com/index.TITLE.shtml" TargetMode="External"/><Relationship Id="rId5" Type="http://schemas.openxmlformats.org/officeDocument/2006/relationships/image" Target="../media/image8.jpeg"/><Relationship Id="rId4" Type="http://schemas.openxmlformats.org/officeDocument/2006/relationships/image" Target="../media/image7.gif"/><Relationship Id="rId9" Type="http://schemas.openxmlformats.org/officeDocument/2006/relationships/image" Target="../media/image10.jpeg"/></Relationships>
</file>

<file path=ppt/slides/_rels/slide50.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diagramData" Target="../diagrams/data1.xml"/><Relationship Id="rId2" Type="http://schemas.openxmlformats.org/officeDocument/2006/relationships/image" Target="../media/image61.jpe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71.jpeg"/><Relationship Id="rId5" Type="http://schemas.openxmlformats.org/officeDocument/2006/relationships/image" Target="../media/image70.jpeg"/><Relationship Id="rId4" Type="http://schemas.openxmlformats.org/officeDocument/2006/relationships/image" Target="../media/image69.jpeg"/></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5000" r="-5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066800"/>
            <a:ext cx="7772400" cy="765175"/>
          </a:xfrm>
        </p:spPr>
        <p:txBody>
          <a:bodyPr>
            <a:noAutofit/>
          </a:bodyPr>
          <a:lstStyle/>
          <a:p>
            <a:r>
              <a:rPr lang="en-US" sz="9600" b="1" dirty="0" smtClean="0">
                <a:solidFill>
                  <a:srgbClr val="0070C0"/>
                </a:solidFill>
                <a:effectLst>
                  <a:outerShdw blurRad="38100" dist="38100" dir="2700000" algn="tl">
                    <a:srgbClr val="000000">
                      <a:alpha val="43137"/>
                    </a:srgbClr>
                  </a:outerShdw>
                </a:effectLst>
              </a:rPr>
              <a:t>Soft </a:t>
            </a:r>
            <a:r>
              <a:rPr lang="en-US" sz="9600" b="1" dirty="0" err="1" smtClean="0">
                <a:solidFill>
                  <a:srgbClr val="0070C0"/>
                </a:solidFill>
                <a:effectLst>
                  <a:outerShdw blurRad="38100" dist="38100" dir="2700000" algn="tl">
                    <a:srgbClr val="000000">
                      <a:alpha val="43137"/>
                    </a:srgbClr>
                  </a:outerShdw>
                </a:effectLst>
              </a:rPr>
              <a:t>Skillz</a:t>
            </a:r>
            <a:endParaRPr lang="en-US" sz="9600" b="1" dirty="0">
              <a:solidFill>
                <a:srgbClr val="0070C0"/>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0" y="6324600"/>
            <a:ext cx="9144000" cy="533400"/>
          </a:xfrm>
        </p:spPr>
        <p:txBody>
          <a:bodyPr anchor="ctr">
            <a:normAutofit lnSpcReduction="10000"/>
          </a:bodyPr>
          <a:lstStyle/>
          <a:p>
            <a:r>
              <a:rPr lang="en-US" dirty="0" smtClean="0">
                <a:solidFill>
                  <a:schemeClr val="accent3">
                    <a:lumMod val="40000"/>
                    <a:lumOff val="60000"/>
                  </a:schemeClr>
                </a:solidFill>
                <a:effectLst>
                  <a:outerShdw blurRad="38100" dist="38100" dir="2700000" algn="tl">
                    <a:srgbClr val="000000">
                      <a:alpha val="43137"/>
                    </a:srgbClr>
                  </a:outerShdw>
                </a:effectLst>
              </a:rPr>
              <a:t>They aren’t just for humans anymore</a:t>
            </a:r>
            <a:endParaRPr lang="en-US" dirty="0">
              <a:solidFill>
                <a:schemeClr val="accent3">
                  <a:lumMod val="40000"/>
                  <a:lumOff val="60000"/>
                </a:schemeClr>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2" descr="http://farm1.static.flickr.com/75/186091486_ca16743d7d.jpg?v=0"/>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609600" y="5638800"/>
            <a:ext cx="8229600" cy="1143000"/>
          </a:xfrm>
        </p:spPr>
        <p:txBody>
          <a:bodyPr anchor="ctr">
            <a:normAutofit/>
          </a:bodyPr>
          <a:lstStyle/>
          <a:p>
            <a:pPr algn="r"/>
            <a:r>
              <a:rPr lang="en-US" sz="4000" b="1" dirty="0" smtClean="0">
                <a:solidFill>
                  <a:schemeClr val="accent1"/>
                </a:solidFill>
                <a:effectLst>
                  <a:outerShdw blurRad="38100" dist="38100" dir="2700000" algn="tl">
                    <a:srgbClr val="000000">
                      <a:alpha val="43137"/>
                    </a:srgbClr>
                  </a:outerShdw>
                </a:effectLst>
              </a:rPr>
              <a:t>His ‘button pushing finger’</a:t>
            </a:r>
            <a:endParaRPr lang="en-US" sz="4000" b="1" dirty="0">
              <a:solidFill>
                <a:schemeClr val="accent1"/>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leader with megaphone.jpg"/>
          <p:cNvPicPr>
            <a:picLocks noGrp="1" noChangeAspect="1"/>
          </p:cNvPicPr>
          <p:nvPr>
            <p:ph idx="1"/>
          </p:nvPr>
        </p:nvPicPr>
        <p:blipFill>
          <a:blip r:embed="rId2" cstate="screen"/>
          <a:stretch>
            <a:fillRect/>
          </a:stretch>
        </p:blipFill>
        <p:spPr>
          <a:xfrm>
            <a:off x="0" y="0"/>
            <a:ext cx="9144000" cy="6858000"/>
          </a:xfrm>
        </p:spPr>
      </p:pic>
      <p:sp>
        <p:nvSpPr>
          <p:cNvPr id="2" name="Title 1"/>
          <p:cNvSpPr>
            <a:spLocks noGrp="1"/>
          </p:cNvSpPr>
          <p:nvPr>
            <p:ph type="title"/>
          </p:nvPr>
        </p:nvSpPr>
        <p:spPr/>
        <p:txBody>
          <a:bodyPr anchor="ctr">
            <a:normAutofit/>
          </a:bodyPr>
          <a:lstStyle/>
          <a:p>
            <a:r>
              <a:rPr lang="en-US" sz="6000" b="1" dirty="0" smtClean="0">
                <a:solidFill>
                  <a:schemeClr val="accent2"/>
                </a:solidFill>
                <a:effectLst>
                  <a:outerShdw blurRad="38100" dist="38100" dir="2700000" algn="tl">
                    <a:srgbClr val="000000">
                      <a:alpha val="43137"/>
                    </a:srgbClr>
                  </a:outerShdw>
                </a:effectLst>
              </a:rPr>
              <a:t>Always have a mentor</a:t>
            </a:r>
            <a:endParaRPr lang="en-US" sz="6000" b="1" dirty="0">
              <a:solidFill>
                <a:schemeClr val="accent2"/>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4259227" y="1"/>
            <a:ext cx="4884773" cy="6858000"/>
          </a:xfrm>
          <a:prstGeom prst="rect">
            <a:avLst/>
          </a:prstGeom>
          <a:noFill/>
          <a:ln w="9525">
            <a:noFill/>
            <a:miter lim="800000"/>
            <a:headEnd/>
            <a:tailEnd/>
          </a:ln>
          <a:effectLst/>
        </p:spPr>
      </p:pic>
      <p:sp>
        <p:nvSpPr>
          <p:cNvPr id="2" name="Title 1"/>
          <p:cNvSpPr>
            <a:spLocks noGrp="1"/>
          </p:cNvSpPr>
          <p:nvPr>
            <p:ph type="title"/>
          </p:nvPr>
        </p:nvSpPr>
        <p:spPr>
          <a:xfrm>
            <a:off x="0" y="274638"/>
            <a:ext cx="9144000" cy="1143000"/>
          </a:xfrm>
        </p:spPr>
        <p:txBody>
          <a:bodyPr anchor="ctr">
            <a:normAutofit/>
          </a:bodyPr>
          <a:lstStyle/>
          <a:p>
            <a:pPr algn="l"/>
            <a:r>
              <a:rPr lang="en-US" sz="4400" b="1" dirty="0" smtClean="0">
                <a:solidFill>
                  <a:schemeClr val="accent2">
                    <a:lumMod val="75000"/>
                  </a:schemeClr>
                </a:solidFill>
                <a:effectLst>
                  <a:outerShdw blurRad="38100" dist="38100" dir="2700000" algn="tl">
                    <a:srgbClr val="000000">
                      <a:alpha val="43137"/>
                    </a:srgbClr>
                  </a:outerShdw>
                </a:effectLst>
              </a:rPr>
              <a:t>Mentors help you strengthen a skill</a:t>
            </a:r>
            <a:endParaRPr lang="en-US" sz="4400" b="1" dirty="0">
              <a:solidFill>
                <a:schemeClr val="accent2">
                  <a:lumMod val="75000"/>
                </a:schemeClr>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152400" y="1600200"/>
            <a:ext cx="7086600" cy="4525963"/>
          </a:xfrm>
        </p:spPr>
        <p:txBody>
          <a:bodyPr/>
          <a:lstStyle/>
          <a:p>
            <a:r>
              <a:rPr lang="en-US" dirty="0" smtClean="0">
                <a:effectLst>
                  <a:outerShdw blurRad="38100" dist="38100" dir="2700000" algn="tl">
                    <a:srgbClr val="000000">
                      <a:alpha val="43137"/>
                    </a:srgbClr>
                  </a:outerShdw>
                </a:effectLst>
              </a:rPr>
              <a:t>You can have more than one mentor.</a:t>
            </a:r>
          </a:p>
          <a:p>
            <a:r>
              <a:rPr lang="en-US" dirty="0" smtClean="0">
                <a:effectLst>
                  <a:outerShdw blurRad="38100" dist="38100" dir="2700000" algn="tl">
                    <a:srgbClr val="000000">
                      <a:alpha val="43137"/>
                    </a:srgbClr>
                  </a:outerShdw>
                </a:effectLst>
              </a:rPr>
              <a:t>Doesn’t have to be formal.</a:t>
            </a:r>
          </a:p>
          <a:p>
            <a:r>
              <a:rPr lang="en-US" dirty="0" smtClean="0">
                <a:effectLst>
                  <a:outerShdw blurRad="38100" dist="38100" dir="2700000" algn="tl">
                    <a:srgbClr val="000000">
                      <a:alpha val="43137"/>
                    </a:srgbClr>
                  </a:outerShdw>
                </a:effectLst>
              </a:rPr>
              <a:t>They don’t even have to know!</a:t>
            </a:r>
          </a:p>
          <a:p>
            <a:r>
              <a:rPr lang="en-US" dirty="0" smtClean="0">
                <a:effectLst>
                  <a:outerShdw blurRad="38100" dist="38100" dir="2700000" algn="tl">
                    <a:srgbClr val="000000">
                      <a:alpha val="43137"/>
                    </a:srgbClr>
                  </a:outerShdw>
                </a:effectLst>
              </a:rPr>
              <a:t>Pick something you want to grow in, and find someone you trust to learn from.</a:t>
            </a:r>
          </a:p>
          <a:p>
            <a:r>
              <a:rPr lang="en-US" dirty="0" smtClean="0">
                <a:effectLst>
                  <a:outerShdw blurRad="38100" dist="38100" dir="2700000" algn="tl">
                    <a:srgbClr val="000000">
                      <a:alpha val="43137"/>
                    </a:srgbClr>
                  </a:outerShdw>
                </a:effectLst>
              </a:rPr>
              <a:t>Discard as needed.</a:t>
            </a:r>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george_chair.jpg"/>
          <p:cNvPicPr>
            <a:picLocks noGrp="1" noChangeAspect="1"/>
          </p:cNvPicPr>
          <p:nvPr>
            <p:ph idx="1"/>
          </p:nvPr>
        </p:nvPicPr>
        <p:blipFill>
          <a:blip r:embed="rId2"/>
          <a:stretch>
            <a:fillRect/>
          </a:stretch>
        </p:blipFill>
        <p:spPr>
          <a:xfrm>
            <a:off x="1879327" y="1"/>
            <a:ext cx="7264674" cy="6858000"/>
          </a:xfrm>
        </p:spPr>
      </p:pic>
      <p:sp>
        <p:nvSpPr>
          <p:cNvPr id="2" name="Title 1"/>
          <p:cNvSpPr>
            <a:spLocks noGrp="1"/>
          </p:cNvSpPr>
          <p:nvPr>
            <p:ph type="title"/>
          </p:nvPr>
        </p:nvSpPr>
        <p:spPr>
          <a:xfrm>
            <a:off x="838200" y="274638"/>
            <a:ext cx="7848600" cy="1143000"/>
          </a:xfrm>
        </p:spPr>
        <p:txBody>
          <a:bodyPr anchor="ctr">
            <a:normAutofit fontScale="90000"/>
          </a:bodyPr>
          <a:lstStyle/>
          <a:p>
            <a:pPr algn="l"/>
            <a:r>
              <a:rPr lang="en-US" b="1" dirty="0" smtClean="0">
                <a:effectLst>
                  <a:outerShdw blurRad="38100" dist="38100" dir="2700000" algn="tl">
                    <a:srgbClr val="000000">
                      <a:alpha val="43137"/>
                    </a:srgbClr>
                  </a:outerShdw>
                </a:effectLst>
              </a:rPr>
              <a:t>George Henry –</a:t>
            </a:r>
            <a:br>
              <a:rPr lang="en-US" b="1" dirty="0" smtClean="0">
                <a:effectLst>
                  <a:outerShdw blurRad="38100" dist="38100" dir="2700000" algn="tl">
                    <a:srgbClr val="000000">
                      <a:alpha val="43137"/>
                    </a:srgbClr>
                  </a:outerShdw>
                </a:effectLst>
              </a:rPr>
            </a:br>
            <a:r>
              <a:rPr lang="en-US" b="1" dirty="0" smtClean="0">
                <a:effectLst>
                  <a:outerShdw blurRad="38100" dist="38100" dir="2700000" algn="tl">
                    <a:srgbClr val="000000">
                      <a:alpha val="43137"/>
                    </a:srgbClr>
                  </a:outerShdw>
                </a:effectLst>
              </a:rPr>
              <a:t> Business Management</a:t>
            </a:r>
            <a:endParaRPr lang="en-US" b="1" dirty="0">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effectLst>
                  <a:outerShdw blurRad="38100" dist="38100" dir="2700000" algn="tl">
                    <a:srgbClr val="000000">
                      <a:alpha val="43137"/>
                    </a:srgbClr>
                  </a:outerShdw>
                </a:effectLst>
              </a:rPr>
              <a:t>Joseph Pate – Sales/People Skills</a:t>
            </a:r>
            <a:endParaRPr lang="en-US" sz="4000"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endParaRPr lang="en-US"/>
          </a:p>
        </p:txBody>
      </p:sp>
      <p:pic>
        <p:nvPicPr>
          <p:cNvPr id="92162" name="Picture 2" descr="http://www.quicksolutions.com/management/resource/executive_3_small.jpg"/>
          <p:cNvPicPr>
            <a:picLocks noChangeAspect="1" noChangeArrowheads="1"/>
          </p:cNvPicPr>
          <p:nvPr/>
        </p:nvPicPr>
        <p:blipFill>
          <a:blip r:embed="rId2"/>
          <a:srcRect/>
          <a:stretch>
            <a:fillRect/>
          </a:stretch>
        </p:blipFill>
        <p:spPr bwMode="auto">
          <a:xfrm>
            <a:off x="3276600" y="1676400"/>
            <a:ext cx="4171950" cy="417195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2" descr="C:\Users\brprince\Documents\My Received Files\DSC03817.JPG"/>
          <p:cNvPicPr>
            <a:picLocks noChangeAspect="1" noChangeArrowheads="1"/>
          </p:cNvPicPr>
          <p:nvPr/>
        </p:nvPicPr>
        <p:blipFill>
          <a:blip r:embed="rId2" cstate="screen"/>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nchor="ctr">
            <a:normAutofit/>
          </a:bodyPr>
          <a:lstStyle/>
          <a:p>
            <a:r>
              <a:rPr lang="en-US" sz="4400" b="1" dirty="0" smtClean="0">
                <a:solidFill>
                  <a:schemeClr val="bg2"/>
                </a:solidFill>
                <a:effectLst>
                  <a:outerShdw blurRad="38100" dist="38100" dir="2700000" algn="tl">
                    <a:srgbClr val="000000">
                      <a:alpha val="43137"/>
                    </a:srgbClr>
                  </a:outerShdw>
                </a:effectLst>
              </a:rPr>
              <a:t>Drew Robbins - Community</a:t>
            </a:r>
            <a:endParaRPr lang="en-US" sz="4400" b="1" dirty="0">
              <a:solidFill>
                <a:schemeClr val="bg2"/>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endParaRPr lang="en-US"/>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lego crowd.jpg"/>
          <p:cNvPicPr>
            <a:picLocks noGrp="1" noChangeAspect="1"/>
          </p:cNvPicPr>
          <p:nvPr>
            <p:ph idx="1"/>
          </p:nvPr>
        </p:nvPicPr>
        <p:blipFill>
          <a:blip r:embed="rId2"/>
          <a:stretch>
            <a:fillRect/>
          </a:stretch>
        </p:blipFill>
        <p:spPr>
          <a:xfrm>
            <a:off x="0" y="0"/>
            <a:ext cx="9144000" cy="6858000"/>
          </a:xfrm>
        </p:spPr>
      </p:pic>
      <p:sp>
        <p:nvSpPr>
          <p:cNvPr id="2" name="Title 1"/>
          <p:cNvSpPr>
            <a:spLocks noGrp="1"/>
          </p:cNvSpPr>
          <p:nvPr>
            <p:ph type="title"/>
          </p:nvPr>
        </p:nvSpPr>
        <p:spPr/>
        <p:txBody>
          <a:bodyPr anchor="ctr">
            <a:normAutofit/>
          </a:bodyPr>
          <a:lstStyle/>
          <a:p>
            <a:r>
              <a:rPr lang="en-US" sz="4000" b="1" dirty="0" smtClean="0">
                <a:effectLst>
                  <a:outerShdw blurRad="38100" dist="38100" dir="2700000" algn="tl">
                    <a:srgbClr val="000000">
                      <a:alpha val="43137"/>
                    </a:srgbClr>
                  </a:outerShdw>
                </a:effectLst>
              </a:rPr>
              <a:t>And Many Others</a:t>
            </a:r>
            <a:endParaRPr lang="en-US" sz="4000" b="1" dirty="0">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9000" r="-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011362"/>
          </a:xfrm>
        </p:spPr>
        <p:txBody>
          <a:bodyPr>
            <a:noAutofit/>
          </a:bodyPr>
          <a:lstStyle/>
          <a:p>
            <a:pPr algn="l"/>
            <a:r>
              <a:rPr lang="en-US" dirty="0" smtClean="0">
                <a:solidFill>
                  <a:schemeClr val="bg2"/>
                </a:solidFill>
                <a:effectLst>
                  <a:outerShdw blurRad="38100" dist="38100" dir="2700000" algn="tl">
                    <a:srgbClr val="000000">
                      <a:alpha val="43137"/>
                    </a:srgbClr>
                  </a:outerShdw>
                </a:effectLst>
              </a:rPr>
              <a:t>Rails are cool,</a:t>
            </a:r>
            <a:br>
              <a:rPr lang="en-US" dirty="0" smtClean="0">
                <a:solidFill>
                  <a:schemeClr val="bg2"/>
                </a:solidFill>
                <a:effectLst>
                  <a:outerShdw blurRad="38100" dist="38100" dir="2700000" algn="tl">
                    <a:srgbClr val="000000">
                      <a:alpha val="43137"/>
                    </a:srgbClr>
                  </a:outerShdw>
                </a:effectLst>
              </a:rPr>
            </a:br>
            <a:r>
              <a:rPr lang="en-US" baseline="0" dirty="0" smtClean="0">
                <a:solidFill>
                  <a:schemeClr val="bg2"/>
                </a:solidFill>
                <a:effectLst>
                  <a:outerShdw blurRad="38100" dist="38100" dir="2700000" algn="tl">
                    <a:srgbClr val="000000">
                      <a:alpha val="43137"/>
                    </a:srgbClr>
                  </a:outerShdw>
                </a:effectLst>
              </a:rPr>
              <a:t>unless that’s what your career rides on</a:t>
            </a:r>
            <a:endParaRPr lang="en-US" dirty="0">
              <a:solidFill>
                <a:schemeClr val="bg2"/>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3505200" y="4191000"/>
            <a:ext cx="5486400" cy="2514600"/>
          </a:xfrm>
          <a:solidFill>
            <a:schemeClr val="bg2">
              <a:alpha val="83000"/>
            </a:schemeClr>
          </a:solidFill>
        </p:spPr>
        <p:txBody>
          <a:bodyPr anchor="ctr">
            <a:normAutofit/>
          </a:bodyPr>
          <a:lstStyle/>
          <a:p>
            <a:pPr algn="r">
              <a:buNone/>
            </a:pPr>
            <a:r>
              <a:rPr lang="en-US" sz="3600" dirty="0" smtClean="0">
                <a:effectLst>
                  <a:outerShdw blurRad="38100" dist="38100" dir="2700000" algn="tl">
                    <a:srgbClr val="000000">
                      <a:alpha val="43137"/>
                    </a:srgbClr>
                  </a:outerShdw>
                </a:effectLst>
              </a:rPr>
              <a:t>"You are in charge of your career, your company is in charge of your job" - @</a:t>
            </a:r>
            <a:r>
              <a:rPr lang="en-US" sz="3600" dirty="0" err="1" smtClean="0">
                <a:effectLst>
                  <a:outerShdw blurRad="38100" dist="38100" dir="2700000" algn="tl">
                    <a:srgbClr val="000000">
                      <a:alpha val="43137"/>
                    </a:srgbClr>
                  </a:outerShdw>
                </a:effectLst>
              </a:rPr>
              <a:t>dmarsh</a:t>
            </a:r>
            <a:endParaRPr lang="en-US" sz="3600" dirty="0">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066800"/>
          </a:xfrm>
        </p:spPr>
        <p:txBody>
          <a:bodyPr/>
          <a:lstStyle/>
          <a:p>
            <a:r>
              <a:rPr lang="en-US" dirty="0" smtClean="0"/>
              <a:t>Manage your own career.</a:t>
            </a:r>
            <a:endParaRPr lang="en-US" dirty="0"/>
          </a:p>
        </p:txBody>
      </p:sp>
      <p:sp>
        <p:nvSpPr>
          <p:cNvPr id="4" name="Donut 3"/>
          <p:cNvSpPr/>
          <p:nvPr/>
        </p:nvSpPr>
        <p:spPr>
          <a:xfrm>
            <a:off x="6553200" y="4533900"/>
            <a:ext cx="2133600" cy="2057400"/>
          </a:xfrm>
          <a:prstGeom prst="donut">
            <a:avLst>
              <a:gd name="adj" fmla="val 13053"/>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indent="-342900" algn="ctr">
              <a:spcBef>
                <a:spcPct val="20000"/>
              </a:spcBef>
            </a:pPr>
            <a:r>
              <a:rPr lang="en-US" sz="3200" dirty="0" smtClean="0">
                <a:solidFill>
                  <a:prstClr val="black"/>
                </a:solidFill>
              </a:rPr>
              <a:t>Set Goals</a:t>
            </a:r>
          </a:p>
        </p:txBody>
      </p:sp>
      <p:sp>
        <p:nvSpPr>
          <p:cNvPr id="5" name="Frame 4"/>
          <p:cNvSpPr/>
          <p:nvPr/>
        </p:nvSpPr>
        <p:spPr>
          <a:xfrm>
            <a:off x="533400" y="4572000"/>
            <a:ext cx="2819400" cy="1981200"/>
          </a:xfrm>
          <a:prstGeom prst="frame">
            <a:avLst/>
          </a:prstGeom>
          <a:solidFill>
            <a:schemeClr val="accent5">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Be Introspective</a:t>
            </a:r>
            <a:endParaRPr lang="en-US" sz="2800" dirty="0">
              <a:solidFill>
                <a:schemeClr val="tx1"/>
              </a:solidFill>
            </a:endParaRPr>
          </a:p>
        </p:txBody>
      </p:sp>
      <p:sp>
        <p:nvSpPr>
          <p:cNvPr id="7" name="Isosceles Triangle 6"/>
          <p:cNvSpPr/>
          <p:nvPr/>
        </p:nvSpPr>
        <p:spPr>
          <a:xfrm>
            <a:off x="3314700" y="1447800"/>
            <a:ext cx="2514600" cy="19812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t>Set a Plan</a:t>
            </a:r>
            <a:endParaRPr lang="en-US" sz="3200" dirty="0"/>
          </a:p>
        </p:txBody>
      </p:sp>
      <p:sp>
        <p:nvSpPr>
          <p:cNvPr id="8" name="Bent Arrow 7"/>
          <p:cNvSpPr/>
          <p:nvPr/>
        </p:nvSpPr>
        <p:spPr>
          <a:xfrm>
            <a:off x="838200" y="1924050"/>
            <a:ext cx="2209800" cy="2286000"/>
          </a:xfrm>
          <a:prstGeom prst="bentArrow">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smtClean="0">
              <a:solidFill>
                <a:schemeClr val="tx1"/>
              </a:solidFill>
            </a:endParaRPr>
          </a:p>
        </p:txBody>
      </p:sp>
      <p:sp>
        <p:nvSpPr>
          <p:cNvPr id="9" name="Bent Arrow 8"/>
          <p:cNvSpPr/>
          <p:nvPr/>
        </p:nvSpPr>
        <p:spPr>
          <a:xfrm rot="5400000">
            <a:off x="6515100" y="1924050"/>
            <a:ext cx="2209800" cy="2286000"/>
          </a:xfrm>
          <a:prstGeom prst="bentArrow">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 name="TextBox 9"/>
          <p:cNvSpPr txBox="1"/>
          <p:nvPr/>
        </p:nvSpPr>
        <p:spPr>
          <a:xfrm>
            <a:off x="990600" y="2209800"/>
            <a:ext cx="2057400" cy="461665"/>
          </a:xfrm>
          <a:prstGeom prst="rect">
            <a:avLst/>
          </a:prstGeom>
          <a:noFill/>
        </p:spPr>
        <p:txBody>
          <a:bodyPr wrap="square" rtlCol="0">
            <a:spAutoFit/>
          </a:bodyPr>
          <a:lstStyle/>
          <a:p>
            <a:pPr lvl="0" algn="ctr"/>
            <a:r>
              <a:rPr lang="en-US" sz="2400" b="1" dirty="0" smtClean="0">
                <a:solidFill>
                  <a:prstClr val="black"/>
                </a:solidFill>
              </a:rPr>
              <a:t>Execute</a:t>
            </a:r>
          </a:p>
        </p:txBody>
      </p:sp>
      <p:sp>
        <p:nvSpPr>
          <p:cNvPr id="11" name="TextBox 10"/>
          <p:cNvSpPr txBox="1"/>
          <p:nvPr/>
        </p:nvSpPr>
        <p:spPr>
          <a:xfrm>
            <a:off x="6172200" y="2008496"/>
            <a:ext cx="2057400" cy="461665"/>
          </a:xfrm>
          <a:prstGeom prst="rect">
            <a:avLst/>
          </a:prstGeom>
          <a:noFill/>
        </p:spPr>
        <p:txBody>
          <a:bodyPr wrap="square" rtlCol="0">
            <a:spAutoFit/>
          </a:bodyPr>
          <a:lstStyle/>
          <a:p>
            <a:pPr lvl="0" algn="ctr"/>
            <a:r>
              <a:rPr lang="en-US" sz="2400" b="1" dirty="0" smtClean="0">
                <a:solidFill>
                  <a:prstClr val="black"/>
                </a:solidFill>
              </a:rPr>
              <a:t>Execute </a:t>
            </a:r>
          </a:p>
        </p:txBody>
      </p:sp>
      <p:sp>
        <p:nvSpPr>
          <p:cNvPr id="12" name="Left Arrow 11"/>
          <p:cNvSpPr/>
          <p:nvPr/>
        </p:nvSpPr>
        <p:spPr>
          <a:xfrm>
            <a:off x="3657600" y="4572000"/>
            <a:ext cx="2514600" cy="1524000"/>
          </a:xfrm>
          <a:prstGeom prst="leftArrow">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tx1"/>
                </a:solidFill>
              </a:rPr>
              <a:t>Iterate</a:t>
            </a:r>
            <a:endParaRPr lang="en-US" sz="3200" b="1" dirty="0">
              <a:solidFill>
                <a:schemeClr val="tx1"/>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400" decel="100000"/>
                                        <p:tgtEl>
                                          <p:spTgt spid="5"/>
                                        </p:tgtEl>
                                      </p:cBhvr>
                                    </p:animEffect>
                                    <p:anim calcmode="lin" valueType="num">
                                      <p:cBhvr>
                                        <p:cTn id="8" dur="400" decel="100000" fill="hold"/>
                                        <p:tgtEl>
                                          <p:spTgt spid="5"/>
                                        </p:tgtEl>
                                        <p:attrNameLst>
                                          <p:attrName>style.rotation</p:attrName>
                                        </p:attrNameLst>
                                      </p:cBhvr>
                                      <p:tavLst>
                                        <p:tav tm="0">
                                          <p:val>
                                            <p:fltVal val="-90"/>
                                          </p:val>
                                        </p:tav>
                                        <p:tav tm="100000">
                                          <p:val>
                                            <p:fltVal val="0"/>
                                          </p:val>
                                        </p:tav>
                                      </p:tavLst>
                                    </p:anim>
                                    <p:anim calcmode="lin" valueType="num">
                                      <p:cBhvr>
                                        <p:cTn id="9" dur="400" decel="100000" fill="hold"/>
                                        <p:tgtEl>
                                          <p:spTgt spid="5"/>
                                        </p:tgtEl>
                                        <p:attrNameLst>
                                          <p:attrName>ppt_x</p:attrName>
                                        </p:attrNameLst>
                                      </p:cBhvr>
                                      <p:tavLst>
                                        <p:tav tm="0">
                                          <p:val>
                                            <p:strVal val="#ppt_x+0.4"/>
                                          </p:val>
                                        </p:tav>
                                        <p:tav tm="100000">
                                          <p:val>
                                            <p:strVal val="#ppt_x-0.05"/>
                                          </p:val>
                                        </p:tav>
                                      </p:tavLst>
                                    </p:anim>
                                    <p:anim calcmode="lin" valueType="num">
                                      <p:cBhvr>
                                        <p:cTn id="10" dur="400" decel="100000" fill="hold"/>
                                        <p:tgtEl>
                                          <p:spTgt spid="5"/>
                                        </p:tgtEl>
                                        <p:attrNameLst>
                                          <p:attrName>ppt_y</p:attrName>
                                        </p:attrNameLst>
                                      </p:cBhvr>
                                      <p:tavLst>
                                        <p:tav tm="0">
                                          <p:val>
                                            <p:strVal val="#ppt_y-0.4"/>
                                          </p:val>
                                        </p:tav>
                                        <p:tav tm="100000">
                                          <p:val>
                                            <p:strVal val="#ppt_y+0.1"/>
                                          </p:val>
                                        </p:tav>
                                      </p:tavLst>
                                    </p:anim>
                                    <p:anim calcmode="lin" valueType="num">
                                      <p:cBhvr>
                                        <p:cTn id="11" dur="100" accel="100000" fill="hold">
                                          <p:stCondLst>
                                            <p:cond delay="400"/>
                                          </p:stCondLst>
                                        </p:cTn>
                                        <p:tgtEl>
                                          <p:spTgt spid="5"/>
                                        </p:tgtEl>
                                        <p:attrNameLst>
                                          <p:attrName>ppt_x</p:attrName>
                                        </p:attrNameLst>
                                      </p:cBhvr>
                                      <p:tavLst>
                                        <p:tav tm="0">
                                          <p:val>
                                            <p:strVal val="#ppt_x-0.05"/>
                                          </p:val>
                                        </p:tav>
                                        <p:tav tm="100000">
                                          <p:val>
                                            <p:strVal val="#ppt_x"/>
                                          </p:val>
                                        </p:tav>
                                      </p:tavLst>
                                    </p:anim>
                                    <p:anim calcmode="lin" valueType="num">
                                      <p:cBhvr>
                                        <p:cTn id="12" dur="100" accel="100000" fill="hold">
                                          <p:stCondLst>
                                            <p:cond delay="400"/>
                                          </p:stCondLst>
                                        </p:cTn>
                                        <p:tgtEl>
                                          <p:spTgt spid="5"/>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2"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Scale>
                                      <p:cBhvr>
                                        <p:cTn id="17" dur="5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500" decel="50000" fill="hold">
                                          <p:stCondLst>
                                            <p:cond delay="0"/>
                                          </p:stCondLst>
                                        </p:cTn>
                                        <p:tgtEl>
                                          <p:spTgt spid="4"/>
                                        </p:tgtEl>
                                        <p:attrNameLst>
                                          <p:attrName>ppt_x</p:attrName>
                                          <p:attrName>ppt_y</p:attrName>
                                        </p:attrNameLst>
                                      </p:cBhvr>
                                    </p:animMotion>
                                    <p:animEffect transition="in" filter="fade">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54" presetClass="entr" presetSubtype="0" accel="10000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strVal val="#ppt_w*0.05"/>
                                          </p:val>
                                        </p:tav>
                                        <p:tav tm="100000">
                                          <p:val>
                                            <p:strVal val="#ppt_w"/>
                                          </p:val>
                                        </p:tav>
                                      </p:tavLst>
                                    </p:anim>
                                    <p:anim calcmode="lin" valueType="num">
                                      <p:cBhvr>
                                        <p:cTn id="25" dur="500" fill="hold"/>
                                        <p:tgtEl>
                                          <p:spTgt spid="7"/>
                                        </p:tgtEl>
                                        <p:attrNameLst>
                                          <p:attrName>ppt_h</p:attrName>
                                        </p:attrNameLst>
                                      </p:cBhvr>
                                      <p:tavLst>
                                        <p:tav tm="0">
                                          <p:val>
                                            <p:strVal val="#ppt_h"/>
                                          </p:val>
                                        </p:tav>
                                        <p:tav tm="100000">
                                          <p:val>
                                            <p:strVal val="#ppt_h"/>
                                          </p:val>
                                        </p:tav>
                                      </p:tavLst>
                                    </p:anim>
                                    <p:anim calcmode="lin" valueType="num">
                                      <p:cBhvr>
                                        <p:cTn id="26" dur="500" fill="hold"/>
                                        <p:tgtEl>
                                          <p:spTgt spid="7"/>
                                        </p:tgtEl>
                                        <p:attrNameLst>
                                          <p:attrName>ppt_x</p:attrName>
                                        </p:attrNameLst>
                                      </p:cBhvr>
                                      <p:tavLst>
                                        <p:tav tm="0">
                                          <p:val>
                                            <p:strVal val="#ppt_x-.2"/>
                                          </p:val>
                                        </p:tav>
                                        <p:tav tm="100000">
                                          <p:val>
                                            <p:strVal val="#ppt_x"/>
                                          </p:val>
                                        </p:tav>
                                      </p:tavLst>
                                    </p:anim>
                                    <p:anim calcmode="lin" valueType="num">
                                      <p:cBhvr>
                                        <p:cTn id="27" dur="500" fill="hold"/>
                                        <p:tgtEl>
                                          <p:spTgt spid="7"/>
                                        </p:tgtEl>
                                        <p:attrNameLst>
                                          <p:attrName>ppt_y</p:attrName>
                                        </p:attrNameLst>
                                      </p:cBhvr>
                                      <p:tavLst>
                                        <p:tav tm="0">
                                          <p:val>
                                            <p:strVal val="#ppt_y"/>
                                          </p:val>
                                        </p:tav>
                                        <p:tav tm="100000">
                                          <p:val>
                                            <p:strVal val="#ppt_y"/>
                                          </p:val>
                                        </p:tav>
                                      </p:tavLst>
                                    </p:anim>
                                    <p:animEffect transition="in" filter="fade">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47"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1000"/>
                                        <p:tgtEl>
                                          <p:spTgt spid="9"/>
                                        </p:tgtEl>
                                      </p:cBhvr>
                                    </p:animEffect>
                                    <p:anim calcmode="lin" valueType="num">
                                      <p:cBhvr>
                                        <p:cTn id="39" dur="1000" fill="hold"/>
                                        <p:tgtEl>
                                          <p:spTgt spid="9"/>
                                        </p:tgtEl>
                                        <p:attrNameLst>
                                          <p:attrName>ppt_x</p:attrName>
                                        </p:attrNameLst>
                                      </p:cBhvr>
                                      <p:tavLst>
                                        <p:tav tm="0">
                                          <p:val>
                                            <p:strVal val="#ppt_x"/>
                                          </p:val>
                                        </p:tav>
                                        <p:tav tm="100000">
                                          <p:val>
                                            <p:strVal val="#ppt_x"/>
                                          </p:val>
                                        </p:tav>
                                      </p:tavLst>
                                    </p:anim>
                                    <p:anim calcmode="lin" valueType="num">
                                      <p:cBhvr>
                                        <p:cTn id="40" dur="1000" fill="hold"/>
                                        <p:tgtEl>
                                          <p:spTgt spid="9"/>
                                        </p:tgtEl>
                                        <p:attrNameLst>
                                          <p:attrName>ppt_y</p:attrName>
                                        </p:attrNameLst>
                                      </p:cBhvr>
                                      <p:tavLst>
                                        <p:tav tm="0">
                                          <p:val>
                                            <p:strVal val="#ppt_y-.1"/>
                                          </p:val>
                                        </p:tav>
                                        <p:tav tm="100000">
                                          <p:val>
                                            <p:strVal val="#ppt_y"/>
                                          </p:val>
                                        </p:tav>
                                      </p:tavLst>
                                    </p:anim>
                                  </p:childTnLst>
                                </p:cTn>
                              </p:par>
                              <p:par>
                                <p:cTn id="41" presetID="1"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8" grpId="0" animBg="1"/>
      <p:bldP spid="9" grpId="0" animBg="1"/>
      <p:bldP spid="10" grpId="0"/>
      <p:bldP spid="11" grpId="0"/>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intent man.jpg"/>
          <p:cNvPicPr>
            <a:picLocks noGrp="1" noChangeAspect="1"/>
          </p:cNvPicPr>
          <p:nvPr>
            <p:ph idx="1"/>
          </p:nvPr>
        </p:nvPicPr>
        <p:blipFill>
          <a:blip r:embed="rId2" cstate="screen"/>
          <a:srcRect/>
          <a:stretch>
            <a:fillRect/>
          </a:stretch>
        </p:blipFill>
        <p:spPr>
          <a:xfrm>
            <a:off x="0" y="0"/>
            <a:ext cx="5726596" cy="6858000"/>
          </a:xfrm>
        </p:spPr>
      </p:pic>
      <p:sp>
        <p:nvSpPr>
          <p:cNvPr id="2" name="Title 1"/>
          <p:cNvSpPr>
            <a:spLocks noGrp="1"/>
          </p:cNvSpPr>
          <p:nvPr>
            <p:ph type="title"/>
          </p:nvPr>
        </p:nvSpPr>
        <p:spPr>
          <a:xfrm>
            <a:off x="4724400" y="228600"/>
            <a:ext cx="4038600" cy="990600"/>
          </a:xfrm>
        </p:spPr>
        <p:txBody>
          <a:bodyPr anchor="ctr"/>
          <a:lstStyle/>
          <a:p>
            <a:r>
              <a:rPr lang="en-US" b="1" dirty="0" smtClean="0"/>
              <a:t>Problem solving</a:t>
            </a:r>
            <a:endParaRPr lang="en-US" b="1" dirty="0"/>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Who</a:t>
            </a:r>
            <a:r>
              <a:rPr lang="en-US" baseline="0" dirty="0" smtClean="0"/>
              <a:t> am I?</a:t>
            </a:r>
            <a:endParaRPr lang="en-US" dirty="0"/>
          </a:p>
        </p:txBody>
      </p:sp>
      <p:pic>
        <p:nvPicPr>
          <p:cNvPr id="7" name="Content Placeholder 6" descr="Brian H Prince Headshot 2.jpg"/>
          <p:cNvPicPr>
            <a:picLocks noGrp="1" noChangeAspect="1"/>
          </p:cNvPicPr>
          <p:nvPr>
            <p:ph idx="1"/>
          </p:nvPr>
        </p:nvPicPr>
        <p:blipFill>
          <a:blip r:embed="rId2"/>
          <a:stretch>
            <a:fillRect/>
          </a:stretch>
        </p:blipFill>
        <p:spPr>
          <a:xfrm>
            <a:off x="4191000" y="381000"/>
            <a:ext cx="3175000" cy="238125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4" name="Subtitle 2"/>
          <p:cNvSpPr txBox="1">
            <a:spLocks/>
          </p:cNvSpPr>
          <p:nvPr/>
        </p:nvSpPr>
        <p:spPr>
          <a:xfrm>
            <a:off x="533400" y="1447800"/>
            <a:ext cx="6858000" cy="4419600"/>
          </a:xfrm>
          <a:prstGeom prst="rect">
            <a:avLst/>
          </a:prstGeom>
        </p:spPr>
        <p:txBody>
          <a:bodyPr vert="horz" lIns="91440" tIns="45720" rIns="91440" bIns="45720" rtlCol="0" anchor="ctr">
            <a:normAutofit/>
          </a:body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i="0" u="none" strike="noStrike" kern="1200" cap="none" spc="0" normalizeH="0" baseline="0" noProof="0" dirty="0" smtClean="0">
                <a:ln>
                  <a:noFill/>
                </a:ln>
                <a:solidFill>
                  <a:schemeClr val="tx2"/>
                </a:solidFill>
                <a:uLnTx/>
                <a:uFillTx/>
                <a:latin typeface="+mn-lt"/>
                <a:ea typeface="+mn-ea"/>
                <a:cs typeface="+mn-cs"/>
              </a:rPr>
              <a:t>Brian H.</a:t>
            </a:r>
            <a:r>
              <a:rPr kumimoji="0" lang="en-US" sz="3200" i="0" u="none" strike="noStrike" kern="1200" cap="none" spc="0" normalizeH="0" noProof="0" dirty="0" smtClean="0">
                <a:ln>
                  <a:noFill/>
                </a:ln>
                <a:solidFill>
                  <a:schemeClr val="tx2"/>
                </a:solidFill>
                <a:uLnTx/>
                <a:uFillTx/>
                <a:latin typeface="+mn-lt"/>
                <a:ea typeface="+mn-ea"/>
                <a:cs typeface="+mn-cs"/>
              </a:rPr>
              <a:t> Prince</a:t>
            </a:r>
          </a:p>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lang="en-US" sz="3200" baseline="0" dirty="0" smtClean="0">
                <a:solidFill>
                  <a:schemeClr val="tx2"/>
                </a:solidFill>
              </a:rPr>
              <a:t>Architect</a:t>
            </a:r>
            <a:r>
              <a:rPr lang="en-US" sz="3200" dirty="0" smtClean="0">
                <a:solidFill>
                  <a:schemeClr val="tx2"/>
                </a:solidFill>
              </a:rPr>
              <a:t> Evangelist</a:t>
            </a:r>
          </a:p>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i="0" u="none" strike="noStrike" kern="1200" cap="none" spc="0" normalizeH="0" baseline="0" noProof="0" dirty="0" smtClean="0">
                <a:ln>
                  <a:noFill/>
                </a:ln>
                <a:solidFill>
                  <a:schemeClr val="tx2"/>
                </a:solidFill>
                <a:uLnTx/>
                <a:uFillTx/>
                <a:latin typeface="+mn-lt"/>
                <a:ea typeface="+mn-ea"/>
                <a:cs typeface="+mn-cs"/>
              </a:rPr>
              <a:t>Microsoft</a:t>
            </a:r>
          </a:p>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endParaRPr lang="en-US" sz="3200" dirty="0" smtClean="0">
              <a:solidFill>
                <a:schemeClr val="tx2"/>
              </a:solidFill>
            </a:endParaRPr>
          </a:p>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i="0" u="none" strike="noStrike" kern="1200" cap="none" spc="0" normalizeH="0" baseline="0" noProof="0" dirty="0" smtClean="0">
                <a:ln>
                  <a:noFill/>
                </a:ln>
                <a:solidFill>
                  <a:schemeClr val="tx2"/>
                </a:solidFill>
                <a:uLnTx/>
                <a:uFillTx/>
                <a:latin typeface="+mn-lt"/>
                <a:ea typeface="+mn-ea"/>
                <a:cs typeface="+mn-cs"/>
              </a:rPr>
              <a:t>Blog: brianhprince.blogspot.com</a:t>
            </a:r>
          </a:p>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lang="en-US" sz="3200" noProof="0" dirty="0" smtClean="0">
                <a:solidFill>
                  <a:schemeClr val="tx2"/>
                </a:solidFill>
              </a:rPr>
              <a:t>Twitter : @</a:t>
            </a:r>
            <a:r>
              <a:rPr lang="en-US" sz="3200" noProof="0" dirty="0" err="1" smtClean="0">
                <a:solidFill>
                  <a:schemeClr val="tx2"/>
                </a:solidFill>
              </a:rPr>
              <a:t>brianhprince</a:t>
            </a:r>
            <a:endParaRPr lang="en-US" sz="3200" noProof="0" dirty="0" smtClean="0">
              <a:solidFill>
                <a:schemeClr val="tx2"/>
              </a:solidFill>
            </a:endParaRPr>
          </a:p>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i="0" u="none" strike="noStrike" kern="1200" cap="none" spc="0" normalizeH="0" baseline="0" dirty="0" smtClean="0">
                <a:ln>
                  <a:noFill/>
                </a:ln>
                <a:solidFill>
                  <a:schemeClr val="tx2"/>
                </a:solidFill>
                <a:uLnTx/>
                <a:uFillTx/>
                <a:latin typeface="+mn-lt"/>
                <a:ea typeface="+mn-ea"/>
                <a:cs typeface="+mn-cs"/>
              </a:rPr>
              <a:t>Email:</a:t>
            </a:r>
            <a:r>
              <a:rPr kumimoji="0" lang="en-US" sz="3200" i="0" u="none" strike="noStrike" kern="1200" cap="none" spc="0" normalizeH="0" dirty="0" smtClean="0">
                <a:ln>
                  <a:noFill/>
                </a:ln>
                <a:solidFill>
                  <a:schemeClr val="tx2"/>
                </a:solidFill>
                <a:uLnTx/>
                <a:uFillTx/>
                <a:latin typeface="+mn-lt"/>
                <a:ea typeface="+mn-ea"/>
                <a:cs typeface="+mn-cs"/>
              </a:rPr>
              <a:t> brian.prince@microsoft.com</a:t>
            </a:r>
            <a:endParaRPr lang="en-US" sz="3200" dirty="0" smtClean="0">
              <a:solidFill>
                <a:schemeClr val="tx2"/>
              </a:solidFill>
            </a:endParaRPr>
          </a:p>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3200" i="0" u="none" strike="noStrike" kern="1200" cap="none" spc="0" normalizeH="0" baseline="0" noProof="0" dirty="0" smtClean="0">
              <a:ln>
                <a:noFill/>
              </a:ln>
              <a:solidFill>
                <a:schemeClr val="tx2"/>
              </a:solidFill>
              <a:uLnTx/>
              <a:uFillTx/>
              <a:latin typeface="+mn-lt"/>
              <a:ea typeface="+mn-ea"/>
              <a:cs typeface="+mn-cs"/>
            </a:endParaRPr>
          </a:p>
        </p:txBody>
      </p:sp>
      <p:pic>
        <p:nvPicPr>
          <p:cNvPr id="8" name="Picture 7" descr="brianasbaby.bmp"/>
          <p:cNvPicPr>
            <a:picLocks noChangeAspect="1"/>
          </p:cNvPicPr>
          <p:nvPr/>
        </p:nvPicPr>
        <p:blipFill>
          <a:blip r:embed="rId3"/>
          <a:stretch>
            <a:fillRect/>
          </a:stretch>
        </p:blipFill>
        <p:spPr>
          <a:xfrm>
            <a:off x="6781800" y="1371600"/>
            <a:ext cx="1990725" cy="295275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floating box.jpg"/>
          <p:cNvPicPr>
            <a:picLocks noGrp="1" noChangeAspect="1"/>
          </p:cNvPicPr>
          <p:nvPr>
            <p:ph idx="1"/>
          </p:nvPr>
        </p:nvPicPr>
        <p:blipFill>
          <a:blip r:embed="rId2" cstate="screen"/>
          <a:stretch>
            <a:fillRect/>
          </a:stretch>
        </p:blipFill>
        <p:spPr>
          <a:xfrm>
            <a:off x="0" y="0"/>
            <a:ext cx="9144000" cy="6858000"/>
          </a:xfrm>
        </p:spPr>
      </p:pic>
      <p:sp>
        <p:nvSpPr>
          <p:cNvPr id="2" name="Title 1"/>
          <p:cNvSpPr>
            <a:spLocks noGrp="1"/>
          </p:cNvSpPr>
          <p:nvPr>
            <p:ph type="title"/>
          </p:nvPr>
        </p:nvSpPr>
        <p:spPr/>
        <p:txBody>
          <a:bodyPr>
            <a:noAutofit/>
          </a:bodyPr>
          <a:lstStyle/>
          <a:p>
            <a:r>
              <a:rPr lang="en-US" sz="8000" b="1" dirty="0" smtClean="0">
                <a:effectLst>
                  <a:outerShdw blurRad="38100" dist="38100" dir="2700000" algn="tl">
                    <a:srgbClr val="000000">
                      <a:alpha val="43137"/>
                    </a:srgbClr>
                  </a:outerShdw>
                </a:effectLst>
              </a:rPr>
              <a:t>Creativity</a:t>
            </a:r>
            <a:endParaRPr lang="en-US" sz="8000" b="1" dirty="0">
              <a:effectLst>
                <a:outerShdw blurRad="38100" dist="38100" dir="2700000" algn="tl">
                  <a:srgbClr val="000000">
                    <a:alpha val="43137"/>
                  </a:srgbClr>
                </a:outerShdw>
              </a:effectLst>
            </a:endParaRPr>
          </a:p>
        </p:txBody>
      </p:sp>
      <p:sp>
        <p:nvSpPr>
          <p:cNvPr id="5" name="Content Placeholder 2"/>
          <p:cNvSpPr txBox="1">
            <a:spLocks/>
          </p:cNvSpPr>
          <p:nvPr/>
        </p:nvSpPr>
        <p:spPr>
          <a:xfrm>
            <a:off x="152400" y="2209800"/>
            <a:ext cx="8839200" cy="4525963"/>
          </a:xfrm>
          <a:prstGeom prst="rect">
            <a:avLst/>
          </a:prstGeom>
          <a:solidFill>
            <a:srgbClr val="92D050">
              <a:alpha val="59000"/>
            </a:srgbClr>
          </a:solidFill>
          <a:ln w="19050" cap="rnd" cmpd="sng">
            <a:solidFill>
              <a:schemeClr val="tx2"/>
            </a:solidFill>
          </a:ln>
        </p:spPr>
        <p:txBody>
          <a:bodyPr vert="horz" lIns="91440" tIns="45720" rIns="91440" bIns="45720" rtlCol="0">
            <a:normAutofit fontScale="92500" lnSpcReduction="1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3200" b="1" dirty="0" smtClean="0">
                <a:solidFill>
                  <a:schemeClr val="accent3">
                    <a:lumMod val="20000"/>
                    <a:lumOff val="80000"/>
                  </a:schemeClr>
                </a:solidFill>
                <a:effectLst>
                  <a:outerShdw blurRad="38100" dist="38100" dir="2700000" algn="tl">
                    <a:srgbClr val="000000">
                      <a:alpha val="43137"/>
                    </a:srgbClr>
                  </a:outerShdw>
                </a:effectLst>
              </a:rPr>
              <a:t>You need to practice </a:t>
            </a:r>
            <a:r>
              <a:rPr kumimoji="0" lang="en-US" sz="3200" b="1" i="0" u="none" strike="noStrike" kern="1200" cap="none" spc="0" normalizeH="0" baseline="0" noProof="0" dirty="0" smtClean="0">
                <a:ln>
                  <a:noFill/>
                </a:ln>
                <a:solidFill>
                  <a:schemeClr val="accent3">
                    <a:lumMod val="20000"/>
                    <a:lumOff val="80000"/>
                  </a:schemeClr>
                </a:solidFill>
                <a:effectLst>
                  <a:outerShdw blurRad="38100" dist="38100" dir="2700000" algn="tl">
                    <a:srgbClr val="000000">
                      <a:alpha val="43137"/>
                    </a:srgbClr>
                  </a:outerShdw>
                </a:effectLst>
                <a:uLnTx/>
                <a:uFillTx/>
                <a:latin typeface="+mn-lt"/>
                <a:ea typeface="+mn-ea"/>
                <a:cs typeface="+mn-cs"/>
              </a:rPr>
              <a:t>to strengthen it.</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3200" b="1" i="0" u="none" strike="noStrike" kern="1200" cap="none" spc="0" normalizeH="0" baseline="0" noProof="0" dirty="0" smtClean="0">
                <a:ln>
                  <a:noFill/>
                </a:ln>
                <a:solidFill>
                  <a:schemeClr val="accent3">
                    <a:lumMod val="20000"/>
                    <a:lumOff val="80000"/>
                  </a:schemeClr>
                </a:solidFill>
                <a:effectLst>
                  <a:outerShdw blurRad="38100" dist="38100" dir="2700000" algn="tl">
                    <a:srgbClr val="000000">
                      <a:alpha val="43137"/>
                    </a:srgbClr>
                  </a:outerShdw>
                </a:effectLst>
                <a:uLnTx/>
                <a:uFillTx/>
                <a:latin typeface="+mn-lt"/>
                <a:ea typeface="+mn-ea"/>
                <a:cs typeface="+mn-cs"/>
              </a:rPr>
              <a:t>Use</a:t>
            </a:r>
            <a:r>
              <a:rPr kumimoji="0" lang="en-US" sz="3200" b="1" i="0" u="none" strike="noStrike" kern="1200" cap="none" spc="0" normalizeH="0" noProof="0" dirty="0" smtClean="0">
                <a:ln>
                  <a:noFill/>
                </a:ln>
                <a:solidFill>
                  <a:schemeClr val="accent3">
                    <a:lumMod val="20000"/>
                    <a:lumOff val="80000"/>
                  </a:schemeClr>
                </a:solidFill>
                <a:effectLst>
                  <a:outerShdw blurRad="38100" dist="38100" dir="2700000" algn="tl">
                    <a:srgbClr val="000000">
                      <a:alpha val="43137"/>
                    </a:srgbClr>
                  </a:outerShdw>
                </a:effectLst>
                <a:uLnTx/>
                <a:uFillTx/>
                <a:latin typeface="+mn-lt"/>
                <a:ea typeface="+mn-ea"/>
                <a:cs typeface="+mn-cs"/>
              </a:rPr>
              <a:t> </a:t>
            </a:r>
            <a:r>
              <a:rPr kumimoji="0" lang="en-US" sz="3200" b="1" i="0" u="none" strike="noStrike" kern="1200" cap="none" spc="0" normalizeH="0" baseline="0" noProof="0" dirty="0" smtClean="0">
                <a:ln>
                  <a:noFill/>
                </a:ln>
                <a:solidFill>
                  <a:schemeClr val="accent3">
                    <a:lumMod val="20000"/>
                    <a:lumOff val="80000"/>
                  </a:schemeClr>
                </a:solidFill>
                <a:effectLst>
                  <a:outerShdw blurRad="38100" dist="38100" dir="2700000" algn="tl">
                    <a:srgbClr val="000000">
                      <a:alpha val="43137"/>
                    </a:srgbClr>
                  </a:outerShdw>
                </a:effectLst>
                <a:uLnTx/>
                <a:uFillTx/>
                <a:latin typeface="+mn-lt"/>
                <a:ea typeface="+mn-ea"/>
                <a:cs typeface="+mn-cs"/>
              </a:rPr>
              <a:t>Brainstorming sessions.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3200" b="1" i="0" u="none" strike="noStrike" kern="1200" cap="none" spc="0" normalizeH="0" baseline="0" noProof="0" dirty="0" smtClean="0">
                <a:ln>
                  <a:noFill/>
                </a:ln>
                <a:solidFill>
                  <a:schemeClr val="accent3">
                    <a:lumMod val="20000"/>
                    <a:lumOff val="80000"/>
                  </a:schemeClr>
                </a:solidFill>
                <a:effectLst>
                  <a:outerShdw blurRad="38100" dist="38100" dir="2700000" algn="tl">
                    <a:srgbClr val="000000">
                      <a:alpha val="43137"/>
                    </a:srgbClr>
                  </a:outerShdw>
                </a:effectLst>
                <a:uLnTx/>
                <a:uFillTx/>
                <a:latin typeface="+mn-lt"/>
                <a:ea typeface="+mn-ea"/>
                <a:cs typeface="+mn-cs"/>
              </a:rPr>
              <a:t>Keep a log { I use </a:t>
            </a:r>
            <a:r>
              <a:rPr kumimoji="0" lang="en-US" sz="3200" b="1" i="0" u="none" strike="noStrike" kern="1200" cap="none" spc="0" normalizeH="0" baseline="0" noProof="0" dirty="0" err="1" smtClean="0">
                <a:ln>
                  <a:noFill/>
                </a:ln>
                <a:solidFill>
                  <a:schemeClr val="accent3">
                    <a:lumMod val="20000"/>
                    <a:lumOff val="80000"/>
                  </a:schemeClr>
                </a:solidFill>
                <a:effectLst>
                  <a:outerShdw blurRad="38100" dist="38100" dir="2700000" algn="tl">
                    <a:srgbClr val="000000">
                      <a:alpha val="43137"/>
                    </a:srgbClr>
                  </a:outerShdw>
                </a:effectLst>
                <a:uLnTx/>
                <a:uFillTx/>
                <a:latin typeface="+mn-lt"/>
                <a:ea typeface="+mn-ea"/>
                <a:cs typeface="+mn-cs"/>
              </a:rPr>
              <a:t>onenote</a:t>
            </a:r>
            <a:r>
              <a:rPr kumimoji="0" lang="en-US" sz="3200" b="1" i="0" u="none" strike="noStrike" kern="1200" cap="none" spc="0" normalizeH="0" baseline="0" noProof="0" dirty="0" smtClean="0">
                <a:ln>
                  <a:noFill/>
                </a:ln>
                <a:solidFill>
                  <a:schemeClr val="accent3">
                    <a:lumMod val="20000"/>
                    <a:lumOff val="80000"/>
                  </a:schemeClr>
                </a:solidFill>
                <a:effectLst>
                  <a:outerShdw blurRad="38100" dist="38100" dir="2700000" algn="tl">
                    <a:srgbClr val="000000">
                      <a:alpha val="43137"/>
                    </a:srgbClr>
                  </a:outerShdw>
                </a:effectLst>
                <a:uLnTx/>
                <a:uFillTx/>
                <a:latin typeface="+mn-lt"/>
                <a:ea typeface="+mn-ea"/>
                <a:cs typeface="+mn-cs"/>
              </a:rPr>
              <a:t> } of your ideas.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3200" b="1" i="0" u="none" strike="noStrike" kern="1200" cap="none" spc="0" normalizeH="0" baseline="0" noProof="0" dirty="0" smtClean="0">
                <a:ln>
                  <a:noFill/>
                </a:ln>
                <a:solidFill>
                  <a:schemeClr val="accent3">
                    <a:lumMod val="20000"/>
                    <a:lumOff val="80000"/>
                  </a:schemeClr>
                </a:solidFill>
                <a:effectLst>
                  <a:outerShdw blurRad="38100" dist="38100" dir="2700000" algn="tl">
                    <a:srgbClr val="000000">
                      <a:alpha val="43137"/>
                    </a:srgbClr>
                  </a:outerShdw>
                </a:effectLst>
                <a:uLnTx/>
                <a:uFillTx/>
                <a:latin typeface="+mn-lt"/>
                <a:ea typeface="+mn-ea"/>
                <a:cs typeface="+mn-cs"/>
              </a:rPr>
              <a:t>Design a system you thought of, even though it won’t get built.</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800" b="1" i="0" u="none" strike="noStrike" kern="1200" cap="none" spc="0" normalizeH="0" baseline="0" noProof="0" dirty="0" smtClean="0">
                <a:ln>
                  <a:noFill/>
                </a:ln>
                <a:solidFill>
                  <a:schemeClr val="accent3">
                    <a:lumMod val="20000"/>
                    <a:lumOff val="80000"/>
                  </a:schemeClr>
                </a:solidFill>
                <a:effectLst>
                  <a:outerShdw blurRad="38100" dist="38100" dir="2700000" algn="tl">
                    <a:srgbClr val="000000">
                      <a:alpha val="43137"/>
                    </a:srgbClr>
                  </a:outerShdw>
                </a:effectLst>
                <a:uLnTx/>
                <a:uFillTx/>
                <a:latin typeface="+mn-lt"/>
                <a:ea typeface="+mn-ea"/>
                <a:cs typeface="+mn-cs"/>
              </a:rPr>
              <a:t>And then design two alternatives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3200" b="1" i="0" u="none" strike="noStrike" kern="1200" cap="none" spc="0" normalizeH="0" baseline="0" noProof="0" dirty="0" smtClean="0">
                <a:ln>
                  <a:noFill/>
                </a:ln>
                <a:solidFill>
                  <a:schemeClr val="accent3">
                    <a:lumMod val="20000"/>
                    <a:lumOff val="80000"/>
                  </a:schemeClr>
                </a:solidFill>
                <a:effectLst>
                  <a:outerShdw blurRad="38100" dist="38100" dir="2700000" algn="tl">
                    <a:srgbClr val="000000">
                      <a:alpha val="43137"/>
                    </a:srgbClr>
                  </a:outerShdw>
                </a:effectLst>
                <a:uLnTx/>
                <a:uFillTx/>
                <a:latin typeface="+mn-lt"/>
                <a:ea typeface="+mn-ea"/>
                <a:cs typeface="+mn-cs"/>
              </a:rPr>
              <a:t>Mix It up, read a book you normally wouldn’t.</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3200" b="1" i="0" u="none" strike="noStrike" kern="1200" cap="none" spc="0" normalizeH="0" baseline="0" noProof="0" dirty="0" smtClean="0">
                <a:ln>
                  <a:noFill/>
                </a:ln>
                <a:solidFill>
                  <a:schemeClr val="accent3">
                    <a:lumMod val="20000"/>
                    <a:lumOff val="80000"/>
                  </a:schemeClr>
                </a:solidFill>
                <a:effectLst>
                  <a:outerShdw blurRad="38100" dist="38100" dir="2700000" algn="tl">
                    <a:srgbClr val="000000">
                      <a:alpha val="43137"/>
                    </a:srgbClr>
                  </a:outerShdw>
                </a:effectLst>
                <a:uLnTx/>
                <a:uFillTx/>
                <a:latin typeface="+mn-lt"/>
                <a:ea typeface="+mn-ea"/>
                <a:cs typeface="+mn-cs"/>
              </a:rPr>
              <a:t>Do something new.</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3200" b="1" i="0" u="none" strike="noStrike" kern="1200" cap="none" spc="0" normalizeH="0" baseline="0" noProof="0" dirty="0" smtClean="0">
                <a:ln>
                  <a:noFill/>
                </a:ln>
                <a:solidFill>
                  <a:schemeClr val="accent3">
                    <a:lumMod val="20000"/>
                    <a:lumOff val="80000"/>
                  </a:schemeClr>
                </a:solidFill>
                <a:effectLst>
                  <a:outerShdw blurRad="38100" dist="38100" dir="2700000" algn="tl">
                    <a:srgbClr val="000000">
                      <a:alpha val="43137"/>
                    </a:srgbClr>
                  </a:outerShdw>
                </a:effectLst>
                <a:uLnTx/>
                <a:uFillTx/>
                <a:latin typeface="+mn-lt"/>
                <a:ea typeface="+mn-ea"/>
                <a:cs typeface="+mn-cs"/>
              </a:rPr>
              <a:t>Get out of the rut.</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3200" b="1" i="0" u="none" strike="noStrike" kern="1200" cap="none" spc="0" normalizeH="0" baseline="0" noProof="0" dirty="0" smtClean="0">
              <a:ln>
                <a:noFill/>
              </a:ln>
              <a:solidFill>
                <a:schemeClr val="accent3">
                  <a:lumMod val="20000"/>
                  <a:lumOff val="80000"/>
                </a:schemeClr>
              </a:solidFill>
              <a:effectLst>
                <a:outerShdw blurRad="38100" dist="38100" dir="2700000" algn="tl">
                  <a:srgbClr val="000000">
                    <a:alpha val="43137"/>
                  </a:srgbClr>
                </a:outerShdw>
              </a:effectLst>
              <a:uLnTx/>
              <a:uFillTx/>
              <a:latin typeface="+mn-lt"/>
              <a:ea typeface="+mn-ea"/>
              <a:cs typeface="+mn-cs"/>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ppt_x</p:attrName>
                                        </p:attrNameLst>
                                      </p:cBhvr>
                                      <p:tavLst>
                                        <p:tav tm="0">
                                          <p:val>
                                            <p:strVal val="#ppt_x"/>
                                          </p:val>
                                        </p:tav>
                                        <p:tav tm="100000">
                                          <p:val>
                                            <p:strVal val="#ppt_x"/>
                                          </p:val>
                                        </p:tav>
                                      </p:tavLst>
                                    </p:anim>
                                    <p:anim calcmode="lin" valueType="num">
                                      <p:cBhvr>
                                        <p:cTn id="9" dur="1800" decel="100000" fill="hold"/>
                                        <p:tgtEl>
                                          <p:spTgt spid="5"/>
                                        </p:tgtEl>
                                        <p:attrNameLst>
                                          <p:attrName>ppt_y</p:attrName>
                                        </p:attrNameLst>
                                      </p:cBhvr>
                                      <p:tavLst>
                                        <p:tav tm="0">
                                          <p:val>
                                            <p:strVal val="#ppt_y+1"/>
                                          </p:val>
                                        </p:tav>
                                        <p:tav tm="100000">
                                          <p:val>
                                            <p:strVal val="#ppt_y-.03"/>
                                          </p:val>
                                        </p:tav>
                                      </p:tavLst>
                                    </p:anim>
                                    <p:anim calcmode="lin" valueType="num">
                                      <p:cBhvr>
                                        <p:cTn id="10" dur="200" accel="100000" fill="hold">
                                          <p:stCondLst>
                                            <p:cond delay="18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dirty="0" smtClean="0">
                <a:effectLst>
                  <a:outerShdw blurRad="38100" dist="38100" dir="2700000" algn="tl">
                    <a:srgbClr val="000000">
                      <a:alpha val="43137"/>
                    </a:srgbClr>
                  </a:outerShdw>
                </a:effectLst>
              </a:rPr>
              <a:t>Brain Storming</a:t>
            </a:r>
            <a:endParaRPr lang="en-US" sz="6000"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600200"/>
            <a:ext cx="8229600" cy="5029200"/>
          </a:xfrm>
        </p:spPr>
        <p:txBody>
          <a:bodyPr>
            <a:normAutofit lnSpcReduction="10000"/>
          </a:bodyPr>
          <a:lstStyle/>
          <a:p>
            <a:r>
              <a:rPr lang="en-US" dirty="0" smtClean="0"/>
              <a:t>Different Models Exist</a:t>
            </a:r>
          </a:p>
          <a:p>
            <a:pPr lvl="1"/>
            <a:r>
              <a:rPr lang="en-US" dirty="0" smtClean="0"/>
              <a:t>Individual</a:t>
            </a:r>
          </a:p>
          <a:p>
            <a:pPr lvl="1"/>
            <a:r>
              <a:rPr lang="en-US" dirty="0" smtClean="0"/>
              <a:t>Team</a:t>
            </a:r>
          </a:p>
          <a:p>
            <a:pPr lvl="2"/>
            <a:r>
              <a:rPr lang="en-US" dirty="0" smtClean="0"/>
              <a:t>Traditional</a:t>
            </a:r>
          </a:p>
          <a:p>
            <a:pPr lvl="2"/>
            <a:r>
              <a:rPr lang="en-US" dirty="0" smtClean="0"/>
              <a:t>Brain-on-the-wall</a:t>
            </a:r>
            <a:endParaRPr lang="en-US" dirty="0" smtClean="0"/>
          </a:p>
          <a:p>
            <a:endParaRPr lang="en-US" dirty="0" smtClean="0"/>
          </a:p>
          <a:p>
            <a:r>
              <a:rPr lang="en-US" dirty="0" smtClean="0"/>
              <a:t>Practice</a:t>
            </a:r>
          </a:p>
          <a:p>
            <a:pPr lvl="1"/>
            <a:r>
              <a:rPr lang="en-US" dirty="0" smtClean="0"/>
              <a:t>3 Minutes</a:t>
            </a:r>
          </a:p>
          <a:p>
            <a:pPr lvl="1"/>
            <a:r>
              <a:rPr lang="en-US" dirty="0" smtClean="0"/>
              <a:t>You have an infinite supply of bricks. Raise money for your </a:t>
            </a:r>
            <a:r>
              <a:rPr lang="en-US" dirty="0" err="1" smtClean="0"/>
              <a:t>usergroup</a:t>
            </a:r>
            <a:r>
              <a:rPr lang="en-US" dirty="0" smtClean="0"/>
              <a:t>/school/church.</a:t>
            </a:r>
          </a:p>
          <a:p>
            <a:pPr lvl="1"/>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20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2000"/>
                                        <p:tgtEl>
                                          <p:spTgt spid="3">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2000"/>
                                        <p:tgtEl>
                                          <p:spTgt spid="3">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2000"/>
                                        <p:tgtEl>
                                          <p:spTgt spid="3">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fade">
                                      <p:cBhvr>
                                        <p:cTn id="24" dur="2000"/>
                                        <p:tgtEl>
                                          <p:spTgt spid="3">
                                            <p:txEl>
                                              <p:pRg st="6" end="6"/>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fade">
                                      <p:cBhvr>
                                        <p:cTn id="27" dur="2000"/>
                                        <p:tgtEl>
                                          <p:spTgt spid="3">
                                            <p:txEl>
                                              <p:pRg st="7" end="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8" end="8"/>
                                            </p:txEl>
                                          </p:spTgt>
                                        </p:tgtEl>
                                        <p:attrNameLst>
                                          <p:attrName>style.visibility</p:attrName>
                                        </p:attrNameLst>
                                      </p:cBhvr>
                                      <p:to>
                                        <p:strVal val="visible"/>
                                      </p:to>
                                    </p:set>
                                    <p:animEffect transition="in" filter="fade">
                                      <p:cBhvr>
                                        <p:cTn id="32" dur="2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olice badge.jpg"/>
          <p:cNvPicPr>
            <a:picLocks noChangeAspect="1"/>
          </p:cNvPicPr>
          <p:nvPr/>
        </p:nvPicPr>
        <p:blipFill>
          <a:blip r:embed="rId2" cstate="screen"/>
          <a:stretch>
            <a:fillRect/>
          </a:stretch>
        </p:blipFill>
        <p:spPr>
          <a:xfrm>
            <a:off x="0" y="0"/>
            <a:ext cx="9144000" cy="6858000"/>
          </a:xfrm>
          <a:prstGeom prst="rect">
            <a:avLst/>
          </a:prstGeom>
        </p:spPr>
      </p:pic>
      <p:sp>
        <p:nvSpPr>
          <p:cNvPr id="2" name="Title 1"/>
          <p:cNvSpPr>
            <a:spLocks noGrp="1"/>
          </p:cNvSpPr>
          <p:nvPr>
            <p:ph type="title"/>
          </p:nvPr>
        </p:nvSpPr>
        <p:spPr/>
        <p:txBody>
          <a:bodyPr>
            <a:noAutofit/>
          </a:bodyPr>
          <a:lstStyle/>
          <a:p>
            <a:r>
              <a:rPr lang="en-US" sz="8000" b="1" dirty="0" smtClean="0">
                <a:ln>
                  <a:solidFill>
                    <a:schemeClr val="tx1"/>
                  </a:solidFill>
                </a:ln>
                <a:solidFill>
                  <a:schemeClr val="accent3">
                    <a:lumMod val="20000"/>
                    <a:lumOff val="80000"/>
                  </a:schemeClr>
                </a:solidFill>
                <a:effectLst>
                  <a:outerShdw blurRad="38100" dist="38100" dir="2700000" algn="tl">
                    <a:srgbClr val="000000">
                      <a:alpha val="43137"/>
                    </a:srgbClr>
                  </a:outerShdw>
                </a:effectLst>
              </a:rPr>
              <a:t>3</a:t>
            </a:r>
            <a:r>
              <a:rPr lang="en-US" sz="8000" b="1" baseline="0" dirty="0" smtClean="0">
                <a:ln>
                  <a:solidFill>
                    <a:schemeClr val="tx1"/>
                  </a:solidFill>
                </a:ln>
                <a:solidFill>
                  <a:schemeClr val="accent3">
                    <a:lumMod val="20000"/>
                    <a:lumOff val="80000"/>
                  </a:schemeClr>
                </a:solidFill>
                <a:effectLst>
                  <a:outerShdw blurRad="38100" dist="38100" dir="2700000" algn="tl">
                    <a:srgbClr val="000000">
                      <a:alpha val="43137"/>
                    </a:srgbClr>
                  </a:outerShdw>
                </a:effectLst>
              </a:rPr>
              <a:t> Illegal Topics</a:t>
            </a:r>
            <a:endParaRPr lang="en-US" sz="8000" b="1" dirty="0">
              <a:ln>
                <a:solidFill>
                  <a:schemeClr val="tx1"/>
                </a:solidFill>
              </a:ln>
              <a:solidFill>
                <a:schemeClr val="accent3">
                  <a:lumMod val="20000"/>
                  <a:lumOff val="80000"/>
                </a:schemeClr>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r>
              <a:rPr lang="en-US" dirty="0" smtClean="0"/>
              <a:t>Sex</a:t>
            </a:r>
          </a:p>
          <a:p>
            <a:r>
              <a:rPr lang="en-US" dirty="0" smtClean="0"/>
              <a:t>Politics</a:t>
            </a:r>
          </a:p>
          <a:p>
            <a:r>
              <a:rPr lang="en-US" dirty="0" smtClean="0"/>
              <a:t>Religion</a:t>
            </a:r>
            <a:endParaRPr lang="en-US" dirty="0"/>
          </a:p>
        </p:txBody>
      </p:sp>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love in a cave.jpg"/>
          <p:cNvPicPr>
            <a:picLocks noGrp="1" noChangeAspect="1"/>
          </p:cNvPicPr>
          <p:nvPr>
            <p:ph idx="1"/>
          </p:nvPr>
        </p:nvPicPr>
        <p:blipFill>
          <a:blip r:embed="rId2" cstate="screen"/>
          <a:stretch>
            <a:fillRect/>
          </a:stretch>
        </p:blipFill>
        <p:spPr>
          <a:xfrm>
            <a:off x="0" y="0"/>
            <a:ext cx="9598104" cy="6858000"/>
          </a:xfrm>
        </p:spPr>
      </p:pic>
      <p:sp>
        <p:nvSpPr>
          <p:cNvPr id="2" name="Title 1"/>
          <p:cNvSpPr>
            <a:spLocks noGrp="1"/>
          </p:cNvSpPr>
          <p:nvPr>
            <p:ph type="title"/>
          </p:nvPr>
        </p:nvSpPr>
        <p:spPr/>
        <p:txBody>
          <a:bodyPr>
            <a:noAutofit/>
          </a:bodyPr>
          <a:lstStyle/>
          <a:p>
            <a:pPr algn="l"/>
            <a:r>
              <a:rPr lang="en-US" sz="8800" b="1" dirty="0" smtClean="0">
                <a:solidFill>
                  <a:schemeClr val="accent3">
                    <a:lumMod val="20000"/>
                    <a:lumOff val="80000"/>
                  </a:schemeClr>
                </a:solidFill>
                <a:effectLst>
                  <a:outerShdw blurRad="38100" dist="38100" dir="2700000" algn="tl">
                    <a:srgbClr val="000000">
                      <a:alpha val="43137"/>
                    </a:srgbClr>
                  </a:outerShdw>
                </a:effectLst>
              </a:rPr>
              <a:t>Sex</a:t>
            </a:r>
            <a:endParaRPr lang="en-US" sz="8800" b="1" dirty="0">
              <a:solidFill>
                <a:schemeClr val="accent3">
                  <a:lumMod val="20000"/>
                  <a:lumOff val="80000"/>
                </a:schemeClr>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vote.jpg"/>
          <p:cNvPicPr>
            <a:picLocks noGrp="1" noChangeAspect="1"/>
          </p:cNvPicPr>
          <p:nvPr>
            <p:ph idx="1"/>
          </p:nvPr>
        </p:nvPicPr>
        <p:blipFill>
          <a:blip r:embed="rId2" cstate="screen"/>
          <a:stretch>
            <a:fillRect/>
          </a:stretch>
        </p:blipFill>
        <p:spPr>
          <a:xfrm>
            <a:off x="0" y="0"/>
            <a:ext cx="10280984" cy="6858000"/>
          </a:xfrm>
        </p:spPr>
      </p:pic>
      <p:sp>
        <p:nvSpPr>
          <p:cNvPr id="2" name="Title 1"/>
          <p:cNvSpPr>
            <a:spLocks noGrp="1"/>
          </p:cNvSpPr>
          <p:nvPr>
            <p:ph type="title"/>
          </p:nvPr>
        </p:nvSpPr>
        <p:spPr>
          <a:xfrm>
            <a:off x="685800" y="152400"/>
            <a:ext cx="8229600" cy="1143000"/>
          </a:xfrm>
          <a:effectLst>
            <a:outerShdw blurRad="50800" dist="50800" dir="5400000" algn="ctr" rotWithShape="0">
              <a:schemeClr val="bg1"/>
            </a:outerShdw>
          </a:effectLst>
        </p:spPr>
        <p:txBody>
          <a:bodyPr>
            <a:noAutofit/>
          </a:bodyPr>
          <a:lstStyle/>
          <a:p>
            <a:r>
              <a:rPr lang="en-US" sz="11500" b="1" dirty="0" smtClean="0">
                <a:effectLst>
                  <a:outerShdw blurRad="38100" dist="38100" dir="2700000" algn="tl">
                    <a:srgbClr val="000000">
                      <a:alpha val="43137"/>
                    </a:srgbClr>
                  </a:outerShdw>
                </a:effectLst>
              </a:rPr>
              <a:t>Politics</a:t>
            </a:r>
            <a:endParaRPr lang="en-US" sz="11500" b="1" dirty="0">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peeps at prayer book.jpg"/>
          <p:cNvPicPr>
            <a:picLocks noGrp="1" noChangeAspect="1"/>
          </p:cNvPicPr>
          <p:nvPr>
            <p:ph idx="1"/>
          </p:nvPr>
        </p:nvPicPr>
        <p:blipFill>
          <a:blip r:embed="rId2" cstate="screen"/>
          <a:stretch>
            <a:fillRect/>
          </a:stretch>
        </p:blipFill>
        <p:spPr>
          <a:xfrm>
            <a:off x="2954421" y="1"/>
            <a:ext cx="6189579" cy="6858000"/>
          </a:xfrm>
        </p:spPr>
      </p:pic>
      <p:sp>
        <p:nvSpPr>
          <p:cNvPr id="2" name="Title 1"/>
          <p:cNvSpPr>
            <a:spLocks noGrp="1"/>
          </p:cNvSpPr>
          <p:nvPr>
            <p:ph type="title"/>
          </p:nvPr>
        </p:nvSpPr>
        <p:spPr/>
        <p:txBody>
          <a:bodyPr>
            <a:noAutofit/>
          </a:bodyPr>
          <a:lstStyle/>
          <a:p>
            <a:pPr algn="l"/>
            <a:r>
              <a:rPr lang="en-US" sz="8900" b="1" dirty="0" smtClean="0">
                <a:solidFill>
                  <a:schemeClr val="accent3"/>
                </a:solidFill>
                <a:effectLst>
                  <a:outerShdw blurRad="38100" dist="38100" dir="2700000" algn="tl">
                    <a:srgbClr val="000000">
                      <a:alpha val="43137"/>
                    </a:srgbClr>
                  </a:outerShdw>
                </a:effectLst>
              </a:rPr>
              <a:t>Religion</a:t>
            </a:r>
            <a:endParaRPr lang="en-US" b="1" dirty="0">
              <a:solidFill>
                <a:schemeClr val="accent3"/>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half a head.jpg"/>
          <p:cNvPicPr>
            <a:picLocks noGrp="1" noChangeAspect="1"/>
          </p:cNvPicPr>
          <p:nvPr>
            <p:ph idx="1"/>
          </p:nvPr>
        </p:nvPicPr>
        <p:blipFill>
          <a:blip r:embed="rId2"/>
          <a:stretch>
            <a:fillRect/>
          </a:stretch>
        </p:blipFill>
        <p:spPr>
          <a:xfrm>
            <a:off x="1" y="0"/>
            <a:ext cx="9144000" cy="6858001"/>
          </a:xfrm>
        </p:spPr>
      </p:pic>
      <p:sp>
        <p:nvSpPr>
          <p:cNvPr id="2" name="Title 1"/>
          <p:cNvSpPr>
            <a:spLocks noGrp="1"/>
          </p:cNvSpPr>
          <p:nvPr>
            <p:ph type="title"/>
          </p:nvPr>
        </p:nvSpPr>
        <p:spPr>
          <a:xfrm>
            <a:off x="0" y="0"/>
            <a:ext cx="7924800" cy="1143000"/>
          </a:xfrm>
        </p:spPr>
        <p:txBody>
          <a:bodyPr>
            <a:noAutofit/>
          </a:bodyPr>
          <a:lstStyle/>
          <a:p>
            <a:r>
              <a:rPr lang="en-US" b="1" dirty="0" smtClean="0">
                <a:solidFill>
                  <a:schemeClr val="bg2"/>
                </a:solidFill>
                <a:effectLst>
                  <a:outerShdw blurRad="38100" dist="38100" dir="2700000" algn="tl">
                    <a:srgbClr val="000000">
                      <a:alpha val="43137"/>
                    </a:srgbClr>
                  </a:outerShdw>
                </a:effectLst>
              </a:rPr>
              <a:t>Don’t assume all people above you are idiots</a:t>
            </a:r>
            <a:endParaRPr lang="en-US" b="1" dirty="0">
              <a:solidFill>
                <a:schemeClr val="bg2"/>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round table negotiations.jpg"/>
          <p:cNvPicPr>
            <a:picLocks noGrp="1" noChangeAspect="1"/>
          </p:cNvPicPr>
          <p:nvPr>
            <p:ph idx="1"/>
          </p:nvPr>
        </p:nvPicPr>
        <p:blipFill>
          <a:blip r:embed="rId2" cstate="screen"/>
          <a:stretch>
            <a:fillRect/>
          </a:stretch>
        </p:blipFill>
        <p:spPr>
          <a:xfrm>
            <a:off x="1" y="1"/>
            <a:ext cx="9144000" cy="6858000"/>
          </a:xfrm>
        </p:spPr>
      </p:pic>
      <p:sp>
        <p:nvSpPr>
          <p:cNvPr id="2" name="Title 1"/>
          <p:cNvSpPr>
            <a:spLocks noGrp="1"/>
          </p:cNvSpPr>
          <p:nvPr>
            <p:ph type="title"/>
          </p:nvPr>
        </p:nvSpPr>
        <p:spPr>
          <a:xfrm>
            <a:off x="457200" y="0"/>
            <a:ext cx="8229600" cy="914400"/>
          </a:xfrm>
        </p:spPr>
        <p:txBody>
          <a:bodyPr>
            <a:normAutofit/>
          </a:bodyPr>
          <a:lstStyle/>
          <a:p>
            <a:r>
              <a:rPr lang="en-US" sz="5400" b="1" dirty="0" smtClean="0">
                <a:solidFill>
                  <a:schemeClr val="tx1">
                    <a:lumMod val="85000"/>
                    <a:lumOff val="15000"/>
                  </a:schemeClr>
                </a:solidFill>
                <a:effectLst>
                  <a:outerShdw blurRad="38100" dist="38100" dir="2700000" algn="tl">
                    <a:srgbClr val="000000">
                      <a:alpha val="43137"/>
                    </a:srgbClr>
                  </a:outerShdw>
                </a:effectLst>
              </a:rPr>
              <a:t>Communication</a:t>
            </a:r>
            <a:r>
              <a:rPr lang="en-US" sz="5400" b="1" baseline="0" dirty="0" smtClean="0">
                <a:solidFill>
                  <a:schemeClr val="tx1">
                    <a:lumMod val="85000"/>
                    <a:lumOff val="15000"/>
                  </a:schemeClr>
                </a:solidFill>
                <a:effectLst>
                  <a:outerShdw blurRad="38100" dist="38100" dir="2700000" algn="tl">
                    <a:srgbClr val="000000">
                      <a:alpha val="43137"/>
                    </a:srgbClr>
                  </a:outerShdw>
                </a:effectLst>
              </a:rPr>
              <a:t> skills</a:t>
            </a:r>
            <a:endParaRPr lang="en-US" sz="5400" b="1" dirty="0">
              <a:solidFill>
                <a:schemeClr val="tx1">
                  <a:lumMod val="85000"/>
                  <a:lumOff val="15000"/>
                </a:schemeClr>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binars.jpg"/>
          <p:cNvPicPr>
            <a:picLocks noGrp="1" noChangeAspect="1"/>
          </p:cNvPicPr>
          <p:nvPr>
            <p:ph idx="1"/>
          </p:nvPr>
        </p:nvPicPr>
        <p:blipFill>
          <a:blip r:embed="rId3"/>
          <a:stretch>
            <a:fillRect/>
          </a:stretch>
        </p:blipFill>
        <p:spPr>
          <a:xfrm>
            <a:off x="-381000" y="-22271"/>
            <a:ext cx="9525000" cy="6880271"/>
          </a:xfrm>
        </p:spPr>
      </p:pic>
      <p:sp>
        <p:nvSpPr>
          <p:cNvPr id="2" name="Title 1"/>
          <p:cNvSpPr>
            <a:spLocks noGrp="1"/>
          </p:cNvSpPr>
          <p:nvPr>
            <p:ph type="title"/>
          </p:nvPr>
        </p:nvSpPr>
        <p:spPr>
          <a:xfrm>
            <a:off x="-381000" y="274638"/>
            <a:ext cx="9525000" cy="1143000"/>
          </a:xfrm>
        </p:spPr>
        <p:txBody>
          <a:bodyPr>
            <a:noAutofit/>
          </a:bodyPr>
          <a:lstStyle/>
          <a:p>
            <a:r>
              <a:rPr lang="en-US" sz="5400" b="1" dirty="0" smtClean="0">
                <a:solidFill>
                  <a:schemeClr val="bg2"/>
                </a:solidFill>
                <a:effectLst>
                  <a:outerShdw blurRad="38100" dist="38100" dir="2700000" algn="tl">
                    <a:srgbClr val="000000">
                      <a:alpha val="43137"/>
                    </a:srgbClr>
                  </a:outerShdw>
                </a:effectLst>
              </a:rPr>
              <a:t>Communicate Like A Human</a:t>
            </a:r>
          </a:p>
        </p:txBody>
      </p:sp>
      <p:sp>
        <p:nvSpPr>
          <p:cNvPr id="5" name="TextBox 4"/>
          <p:cNvSpPr txBox="1"/>
          <p:nvPr/>
        </p:nvSpPr>
        <p:spPr>
          <a:xfrm>
            <a:off x="-381000" y="5410200"/>
            <a:ext cx="9525000" cy="1107996"/>
          </a:xfrm>
          <a:prstGeom prst="rect">
            <a:avLst/>
          </a:prstGeom>
          <a:noFill/>
        </p:spPr>
        <p:txBody>
          <a:bodyPr wrap="square" rtlCol="0">
            <a:spAutoFit/>
          </a:bodyPr>
          <a:lstStyle/>
          <a:p>
            <a:pPr algn="ctr"/>
            <a:r>
              <a:rPr lang="en-US" sz="6600" b="1" dirty="0" smtClean="0">
                <a:solidFill>
                  <a:schemeClr val="bg2"/>
                </a:solidFill>
                <a:effectLst>
                  <a:outerShdw blurRad="38100" dist="38100" dir="2700000" algn="tl">
                    <a:srgbClr val="000000">
                      <a:alpha val="43137"/>
                    </a:srgbClr>
                  </a:outerShdw>
                </a:effectLst>
              </a:rPr>
              <a:t>This Takes Practice!</a:t>
            </a:r>
            <a:endParaRPr lang="en-US" sz="6600" b="1" dirty="0">
              <a:solidFill>
                <a:schemeClr val="bg2"/>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20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ppt_x</p:attrName>
                                        </p:attrNameLst>
                                      </p:cBhvr>
                                      <p:tavLst>
                                        <p:tav tm="0">
                                          <p:val>
                                            <p:strVal val="#ppt_x"/>
                                          </p:val>
                                        </p:tav>
                                        <p:tav tm="100000">
                                          <p:val>
                                            <p:strVal val="#ppt_x"/>
                                          </p:val>
                                        </p:tav>
                                      </p:tavLst>
                                    </p:anim>
                                    <p:anim calcmode="lin" valueType="num">
                                      <p:cBhvr>
                                        <p:cTn id="9" dur="1800" decel="100000" fill="hold"/>
                                        <p:tgtEl>
                                          <p:spTgt spid="5"/>
                                        </p:tgtEl>
                                        <p:attrNameLst>
                                          <p:attrName>ppt_y</p:attrName>
                                        </p:attrNameLst>
                                      </p:cBhvr>
                                      <p:tavLst>
                                        <p:tav tm="0">
                                          <p:val>
                                            <p:strVal val="#ppt_y+1"/>
                                          </p:val>
                                        </p:tav>
                                        <p:tav tm="100000">
                                          <p:val>
                                            <p:strVal val="#ppt_y-.03"/>
                                          </p:val>
                                        </p:tav>
                                      </p:tavLst>
                                    </p:anim>
                                    <p:anim calcmode="lin" valueType="num">
                                      <p:cBhvr>
                                        <p:cTn id="10" dur="200" accel="100000" fill="hold">
                                          <p:stCondLst>
                                            <p:cond delay="18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4" name="Picture 2" descr="http://farm1.static.flickr.com/27/67422182_0c7a13a12f.jpg?v=0"/>
          <p:cNvPicPr>
            <a:picLocks noChangeAspect="1" noChangeArrowheads="1"/>
          </p:cNvPicPr>
          <p:nvPr/>
        </p:nvPicPr>
        <p:blipFill>
          <a:blip r:embed="rId3"/>
          <a:srcRect/>
          <a:stretch>
            <a:fillRect/>
          </a:stretch>
        </p:blipFill>
        <p:spPr bwMode="auto">
          <a:xfrm>
            <a:off x="0" y="0"/>
            <a:ext cx="9144000" cy="6858001"/>
          </a:xfrm>
          <a:prstGeom prst="rect">
            <a:avLst/>
          </a:prstGeom>
          <a:noFill/>
        </p:spPr>
      </p:pic>
      <p:sp>
        <p:nvSpPr>
          <p:cNvPr id="2" name="Title 1"/>
          <p:cNvSpPr>
            <a:spLocks noGrp="1"/>
          </p:cNvSpPr>
          <p:nvPr>
            <p:ph type="title"/>
          </p:nvPr>
        </p:nvSpPr>
        <p:spPr>
          <a:xfrm>
            <a:off x="381000" y="4419600"/>
            <a:ext cx="8229600" cy="1143000"/>
          </a:xfrm>
        </p:spPr>
        <p:txBody>
          <a:bodyPr>
            <a:normAutofit/>
          </a:bodyPr>
          <a:lstStyle/>
          <a:p>
            <a:pPr lvl="0"/>
            <a:r>
              <a:rPr lang="en-US" sz="6600" b="1" baseline="0" dirty="0" smtClean="0">
                <a:solidFill>
                  <a:schemeClr val="bg2"/>
                </a:solidFill>
                <a:effectLst>
                  <a:outerShdw blurRad="38100" dist="38100" dir="2700000" algn="tl">
                    <a:srgbClr val="000000">
                      <a:alpha val="43137"/>
                    </a:srgbClr>
                  </a:outerShdw>
                </a:effectLst>
              </a:rPr>
              <a:t>Say ‘I don’t know’</a:t>
            </a:r>
            <a:endParaRPr lang="en-US" sz="6600" b="1" dirty="0">
              <a:solidFill>
                <a:schemeClr val="bg2"/>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endParaRPr lang="en-US" baseline="0" dirty="0" smtClean="0"/>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smtClean="0">
                <a:solidFill>
                  <a:schemeClr val="tx2"/>
                </a:solidFill>
              </a:rPr>
              <a:t>Recently Joined Microsoft</a:t>
            </a:r>
            <a:endParaRPr lang="en-US" sz="5400" b="1" dirty="0">
              <a:solidFill>
                <a:schemeClr val="tx2"/>
              </a:solidFill>
            </a:endParaRPr>
          </a:p>
        </p:txBody>
      </p:sp>
      <p:sp>
        <p:nvSpPr>
          <p:cNvPr id="3" name="Content Placeholder 2"/>
          <p:cNvSpPr>
            <a:spLocks noGrp="1"/>
          </p:cNvSpPr>
          <p:nvPr>
            <p:ph idx="1"/>
          </p:nvPr>
        </p:nvSpPr>
        <p:spPr/>
        <p:txBody>
          <a:bodyPr/>
          <a:lstStyle/>
          <a:p>
            <a:endParaRPr lang="en-US" dirty="0"/>
          </a:p>
        </p:txBody>
      </p:sp>
      <p:pic>
        <p:nvPicPr>
          <p:cNvPr id="4" name="Picture 2"/>
          <p:cNvPicPr>
            <a:picLocks noChangeAspect="1" noChangeArrowheads="1"/>
          </p:cNvPicPr>
          <p:nvPr/>
        </p:nvPicPr>
        <p:blipFill>
          <a:blip r:embed="rId2"/>
          <a:srcRect l="55822"/>
          <a:stretch>
            <a:fillRect/>
          </a:stretch>
        </p:blipFill>
        <p:spPr bwMode="auto">
          <a:xfrm>
            <a:off x="4572000" y="1752600"/>
            <a:ext cx="3810000" cy="4915767"/>
          </a:xfrm>
          <a:prstGeom prst="rect">
            <a:avLst/>
          </a:prstGeom>
          <a:noFill/>
          <a:ln w="9525">
            <a:noFill/>
            <a:miter lim="800000"/>
            <a:headEnd/>
            <a:tailEnd/>
          </a:ln>
          <a:effectLst/>
        </p:spPr>
      </p:pic>
      <p:sp>
        <p:nvSpPr>
          <p:cNvPr id="5" name="Rectangle 4"/>
          <p:cNvSpPr/>
          <p:nvPr/>
        </p:nvSpPr>
        <p:spPr>
          <a:xfrm>
            <a:off x="4038600" y="2057400"/>
            <a:ext cx="1066800" cy="1981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chemeClr val="bg1"/>
                </a:solidFill>
              </a:ln>
              <a:solidFill>
                <a:schemeClr val="bg1"/>
              </a:solidFill>
            </a:endParaRPr>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pen sky.jpg"/>
          <p:cNvPicPr>
            <a:picLocks noGrp="1" noChangeAspect="1"/>
          </p:cNvPicPr>
          <p:nvPr>
            <p:ph idx="1"/>
          </p:nvPr>
        </p:nvPicPr>
        <p:blipFill>
          <a:blip r:embed="rId2" cstate="screen"/>
          <a:srcRect/>
          <a:stretch>
            <a:fillRect/>
          </a:stretch>
        </p:blipFill>
        <p:spPr>
          <a:xfrm>
            <a:off x="0" y="0"/>
            <a:ext cx="9143999" cy="6858000"/>
          </a:xfrm>
        </p:spPr>
      </p:pic>
      <p:sp>
        <p:nvSpPr>
          <p:cNvPr id="2" name="Title 1"/>
          <p:cNvSpPr>
            <a:spLocks noGrp="1"/>
          </p:cNvSpPr>
          <p:nvPr>
            <p:ph type="title"/>
          </p:nvPr>
        </p:nvSpPr>
        <p:spPr>
          <a:xfrm>
            <a:off x="457200" y="274638"/>
            <a:ext cx="8229600" cy="1935162"/>
          </a:xfrm>
        </p:spPr>
        <p:txBody>
          <a:bodyPr>
            <a:noAutofit/>
          </a:bodyPr>
          <a:lstStyle/>
          <a:p>
            <a:pPr lvl="0"/>
            <a:r>
              <a:rPr lang="en-US" sz="6000" dirty="0" smtClean="0">
                <a:solidFill>
                  <a:schemeClr val="tx1">
                    <a:lumMod val="75000"/>
                    <a:lumOff val="25000"/>
                  </a:schemeClr>
                </a:solidFill>
                <a:effectLst>
                  <a:outerShdw blurRad="38100" dist="38100" dir="2700000" algn="tl">
                    <a:srgbClr val="000000">
                      <a:alpha val="43137"/>
                    </a:srgbClr>
                  </a:outerShdw>
                </a:effectLst>
              </a:rPr>
              <a:t>Ask</a:t>
            </a:r>
            <a:r>
              <a:rPr lang="en-US" sz="6000" baseline="0" dirty="0" smtClean="0">
                <a:solidFill>
                  <a:schemeClr val="tx1">
                    <a:lumMod val="75000"/>
                    <a:lumOff val="25000"/>
                  </a:schemeClr>
                </a:solidFill>
                <a:effectLst>
                  <a:outerShdw blurRad="38100" dist="38100" dir="2700000" algn="tl">
                    <a:srgbClr val="000000">
                      <a:alpha val="43137"/>
                    </a:srgbClr>
                  </a:outerShdw>
                </a:effectLst>
              </a:rPr>
              <a:t> open ended questions</a:t>
            </a:r>
            <a:endParaRPr lang="en-US" sz="6000" dirty="0">
              <a:solidFill>
                <a:schemeClr val="tx1">
                  <a:lumMod val="75000"/>
                  <a:lumOff val="25000"/>
                </a:schemeClr>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angry wood people.jpg"/>
          <p:cNvPicPr>
            <a:picLocks noGrp="1" noChangeAspect="1"/>
          </p:cNvPicPr>
          <p:nvPr>
            <p:ph idx="1"/>
          </p:nvPr>
        </p:nvPicPr>
        <p:blipFill>
          <a:blip r:embed="rId2" cstate="screen"/>
          <a:stretch>
            <a:fillRect/>
          </a:stretch>
        </p:blipFill>
        <p:spPr>
          <a:xfrm>
            <a:off x="0" y="-86847"/>
            <a:ext cx="9144000" cy="6944848"/>
          </a:xfrm>
        </p:spPr>
      </p:pic>
      <p:sp>
        <p:nvSpPr>
          <p:cNvPr id="2" name="Title 1"/>
          <p:cNvSpPr>
            <a:spLocks noGrp="1"/>
          </p:cNvSpPr>
          <p:nvPr>
            <p:ph type="title"/>
          </p:nvPr>
        </p:nvSpPr>
        <p:spPr>
          <a:xfrm>
            <a:off x="457200" y="5105400"/>
            <a:ext cx="8229600" cy="1143000"/>
          </a:xfrm>
        </p:spPr>
        <p:txBody>
          <a:bodyPr>
            <a:noAutofit/>
          </a:bodyPr>
          <a:lstStyle/>
          <a:p>
            <a:pPr lvl="0"/>
            <a:r>
              <a:rPr lang="en-US" sz="4800" b="1" dirty="0" smtClean="0">
                <a:solidFill>
                  <a:schemeClr val="bg2"/>
                </a:solidFill>
                <a:effectLst>
                  <a:outerShdw blurRad="38100" dist="38100" dir="2700000" algn="tl">
                    <a:srgbClr val="000000">
                      <a:alpha val="43137"/>
                    </a:srgbClr>
                  </a:outerShdw>
                </a:effectLst>
              </a:rPr>
              <a:t>Don’t take</a:t>
            </a:r>
            <a:r>
              <a:rPr lang="en-US" sz="4800" b="1" baseline="0" dirty="0" smtClean="0">
                <a:solidFill>
                  <a:schemeClr val="bg2"/>
                </a:solidFill>
                <a:effectLst>
                  <a:outerShdw blurRad="38100" dist="38100" dir="2700000" algn="tl">
                    <a:srgbClr val="000000">
                      <a:alpha val="43137"/>
                    </a:srgbClr>
                  </a:outerShdw>
                </a:effectLst>
              </a:rPr>
              <a:t> reactions personally</a:t>
            </a:r>
            <a:endParaRPr lang="en-US" sz="4800" b="1" dirty="0">
              <a:solidFill>
                <a:schemeClr val="bg2"/>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0" y="0"/>
            <a:ext cx="4572000" cy="2590800"/>
          </a:xfrm>
          <a:solidFill>
            <a:schemeClr val="bg2"/>
          </a:solidFill>
        </p:spPr>
        <p:txBody>
          <a:bodyPr anchor="ctr">
            <a:normAutofit/>
          </a:bodyPr>
          <a:lstStyle/>
          <a:p>
            <a:pPr lvl="0"/>
            <a:r>
              <a:rPr lang="en-US" sz="4800" baseline="0" dirty="0" smtClean="0">
                <a:effectLst>
                  <a:outerShdw blurRad="38100" dist="38100" dir="2700000" algn="tl">
                    <a:srgbClr val="000000">
                      <a:alpha val="43137"/>
                    </a:srgbClr>
                  </a:outerShdw>
                </a:effectLst>
              </a:rPr>
              <a:t>You always have choice in how you react</a:t>
            </a:r>
            <a:endParaRPr lang="en-US" sz="4800" dirty="0">
              <a:effectLst>
                <a:outerShdw blurRad="38100" dist="38100" dir="2700000" algn="tl">
                  <a:srgbClr val="000000">
                    <a:alpha val="43137"/>
                  </a:srgbClr>
                </a:outerShdw>
              </a:effectLst>
            </a:endParaRPr>
          </a:p>
        </p:txBody>
      </p:sp>
      <p:pic>
        <p:nvPicPr>
          <p:cNvPr id="4" name="Content Placeholder 3" descr="fighting santa.jpg"/>
          <p:cNvPicPr>
            <a:picLocks noGrp="1" noChangeAspect="1"/>
          </p:cNvPicPr>
          <p:nvPr>
            <p:ph idx="1"/>
          </p:nvPr>
        </p:nvPicPr>
        <p:blipFill>
          <a:blip r:embed="rId2" cstate="screen"/>
          <a:stretch>
            <a:fillRect/>
          </a:stretch>
        </p:blipFill>
        <p:spPr>
          <a:xfrm>
            <a:off x="0" y="1"/>
            <a:ext cx="4572000" cy="6857999"/>
          </a:xfrm>
        </p:spPr>
      </p:pic>
      <p:pic>
        <p:nvPicPr>
          <p:cNvPr id="5" name="Picture 4" descr="hugging kitties.jpg"/>
          <p:cNvPicPr>
            <a:picLocks noChangeAspect="1"/>
          </p:cNvPicPr>
          <p:nvPr/>
        </p:nvPicPr>
        <p:blipFill>
          <a:blip r:embed="rId3" cstate="screen"/>
          <a:srcRect/>
          <a:stretch>
            <a:fillRect/>
          </a:stretch>
        </p:blipFill>
        <p:spPr>
          <a:xfrm>
            <a:off x="4572000" y="2590800"/>
            <a:ext cx="4572000" cy="4267200"/>
          </a:xfrm>
          <a:prstGeom prst="rect">
            <a:avLst/>
          </a:prstGeom>
        </p:spPr>
      </p:pic>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anel discussion.jpg"/>
          <p:cNvPicPr>
            <a:picLocks noChangeAspect="1"/>
          </p:cNvPicPr>
          <p:nvPr/>
        </p:nvPicPr>
        <p:blipFill>
          <a:blip r:embed="rId2" cstate="screen"/>
          <a:stretch>
            <a:fillRect/>
          </a:stretch>
        </p:blipFill>
        <p:spPr>
          <a:xfrm>
            <a:off x="0" y="0"/>
            <a:ext cx="9144000" cy="6858000"/>
          </a:xfrm>
          <a:prstGeom prst="rect">
            <a:avLst/>
          </a:prstGeom>
        </p:spPr>
      </p:pic>
      <p:sp>
        <p:nvSpPr>
          <p:cNvPr id="2" name="Title 1"/>
          <p:cNvSpPr>
            <a:spLocks noGrp="1"/>
          </p:cNvSpPr>
          <p:nvPr>
            <p:ph type="title"/>
          </p:nvPr>
        </p:nvSpPr>
        <p:spPr>
          <a:xfrm>
            <a:off x="152400" y="76200"/>
            <a:ext cx="8229600" cy="1143000"/>
          </a:xfrm>
        </p:spPr>
        <p:txBody>
          <a:bodyPr>
            <a:normAutofit/>
          </a:bodyPr>
          <a:lstStyle/>
          <a:p>
            <a:pPr lvl="0" algn="l"/>
            <a:r>
              <a:rPr lang="en-US" dirty="0" smtClean="0">
                <a:solidFill>
                  <a:schemeClr val="bg2"/>
                </a:solidFill>
                <a:effectLst>
                  <a:outerShdw blurRad="38100" dist="38100" dir="2700000" algn="tl">
                    <a:srgbClr val="000000">
                      <a:alpha val="43137"/>
                    </a:srgbClr>
                  </a:outerShdw>
                </a:effectLst>
              </a:rPr>
              <a:t>Be an Active Listener</a:t>
            </a:r>
            <a:endParaRPr lang="en-US" dirty="0">
              <a:solidFill>
                <a:schemeClr val="bg2"/>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2743200"/>
            <a:ext cx="8229600" cy="3382963"/>
          </a:xfrm>
          <a:solidFill>
            <a:schemeClr val="bg2">
              <a:alpha val="62000"/>
            </a:schemeClr>
          </a:solidFill>
          <a:ln w="22225">
            <a:solidFill>
              <a:schemeClr val="tx1">
                <a:lumMod val="65000"/>
                <a:lumOff val="35000"/>
              </a:schemeClr>
            </a:solidFill>
          </a:ln>
          <a:effectLst>
            <a:outerShdw blurRad="76200" dist="12700" dir="2700000" sy="-23000" kx="-800400" algn="bl" rotWithShape="0">
              <a:prstClr val="black">
                <a:alpha val="20000"/>
              </a:prstClr>
            </a:outerShdw>
          </a:effectLst>
          <a:scene3d>
            <a:camera prst="orthographicFront"/>
            <a:lightRig rig="threePt" dir="t"/>
          </a:scene3d>
          <a:sp3d>
            <a:bevelT/>
          </a:sp3d>
        </p:spPr>
        <p:txBody>
          <a:bodyPr anchor="ctr" anchorCtr="0">
            <a:noAutofit/>
          </a:bodyPr>
          <a:lstStyle/>
          <a:p>
            <a:r>
              <a:rPr lang="en-US" sz="3600" baseline="0" dirty="0" smtClean="0">
                <a:effectLst>
                  <a:outerShdw blurRad="38100" dist="38100" dir="2700000" algn="tl">
                    <a:srgbClr val="000000">
                      <a:alpha val="43137"/>
                    </a:srgbClr>
                  </a:outerShdw>
                </a:effectLst>
              </a:rPr>
              <a:t>Don’t have distractions</a:t>
            </a:r>
          </a:p>
          <a:p>
            <a:r>
              <a:rPr lang="en-US" sz="3600" baseline="0" dirty="0" smtClean="0">
                <a:effectLst>
                  <a:outerShdw blurRad="38100" dist="38100" dir="2700000" algn="tl">
                    <a:srgbClr val="000000">
                      <a:alpha val="43137"/>
                    </a:srgbClr>
                  </a:outerShdw>
                </a:effectLst>
              </a:rPr>
              <a:t>Ask smart questions</a:t>
            </a:r>
          </a:p>
          <a:p>
            <a:r>
              <a:rPr lang="en-US" sz="3600" baseline="0" dirty="0" smtClean="0">
                <a:effectLst>
                  <a:outerShdw blurRad="38100" dist="38100" dir="2700000" algn="tl">
                    <a:srgbClr val="000000">
                      <a:alpha val="43137"/>
                    </a:srgbClr>
                  </a:outerShdw>
                </a:effectLst>
              </a:rPr>
              <a:t>Don’t multi-task in your head </a:t>
            </a:r>
          </a:p>
          <a:p>
            <a:pPr lvl="1"/>
            <a:r>
              <a:rPr lang="en-US" baseline="0" dirty="0" smtClean="0">
                <a:effectLst>
                  <a:outerShdw blurRad="38100" dist="38100" dir="2700000" algn="tl">
                    <a:srgbClr val="000000">
                      <a:alpha val="43137"/>
                    </a:srgbClr>
                  </a:outerShdw>
                </a:effectLst>
              </a:rPr>
              <a:t>thinking about what you are going to say next</a:t>
            </a:r>
            <a:endParaRPr lang="en-US" dirty="0">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800" decel="100000"/>
                                        <p:tgtEl>
                                          <p:spTgt spid="3">
                                            <p:bg/>
                                          </p:spTgt>
                                        </p:tgtEl>
                                      </p:cBhvr>
                                    </p:animEffect>
                                    <p:anim calcmode="lin" valueType="num">
                                      <p:cBhvr>
                                        <p:cTn id="8" dur="800" decel="100000" fill="hold"/>
                                        <p:tgtEl>
                                          <p:spTgt spid="3">
                                            <p:bg/>
                                          </p:spTgt>
                                        </p:tgtEl>
                                        <p:attrNameLst>
                                          <p:attrName>style.rotation</p:attrName>
                                        </p:attrNameLst>
                                      </p:cBhvr>
                                      <p:tavLst>
                                        <p:tav tm="0">
                                          <p:val>
                                            <p:fltVal val="-90"/>
                                          </p:val>
                                        </p:tav>
                                        <p:tav tm="100000">
                                          <p:val>
                                            <p:fltVal val="0"/>
                                          </p:val>
                                        </p:tav>
                                      </p:tavLst>
                                    </p:anim>
                                    <p:anim calcmode="lin" valueType="num">
                                      <p:cBhvr>
                                        <p:cTn id="9" dur="800" decel="100000" fill="hold"/>
                                        <p:tgtEl>
                                          <p:spTgt spid="3">
                                            <p:bg/>
                                          </p:spTgt>
                                        </p:tgtEl>
                                        <p:attrNameLst>
                                          <p:attrName>ppt_x</p:attrName>
                                        </p:attrNameLst>
                                      </p:cBhvr>
                                      <p:tavLst>
                                        <p:tav tm="0">
                                          <p:val>
                                            <p:strVal val="#ppt_x+0.4"/>
                                          </p:val>
                                        </p:tav>
                                        <p:tav tm="100000">
                                          <p:val>
                                            <p:strVal val="#ppt_x-0.05"/>
                                          </p:val>
                                        </p:tav>
                                      </p:tavLst>
                                    </p:anim>
                                    <p:anim calcmode="lin" valueType="num">
                                      <p:cBhvr>
                                        <p:cTn id="10" dur="800" decel="100000" fill="hold"/>
                                        <p:tgtEl>
                                          <p:spTgt spid="3">
                                            <p:bg/>
                                          </p:spTgt>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bg/>
                                          </p:spTgt>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bg/>
                                          </p:spTgt>
                                        </p:tgtEl>
                                        <p:attrNameLst>
                                          <p:attrName>ppt_y</p:attrName>
                                        </p:attrNameLst>
                                      </p:cBhvr>
                                      <p:tavLst>
                                        <p:tav tm="0">
                                          <p:val>
                                            <p:strVal val="#ppt_y+0.1"/>
                                          </p:val>
                                        </p:tav>
                                        <p:tav tm="100000">
                                          <p:val>
                                            <p:strVal val="#ppt_y"/>
                                          </p:val>
                                        </p:tav>
                                      </p:tavLst>
                                    </p:anim>
                                  </p:childTnLst>
                                </p:cTn>
                              </p:par>
                              <p:par>
                                <p:cTn id="13" presetID="30" presetClass="entr" presetSubtype="0" fill="hold" grpId="0" nodeType="with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800" decel="100000"/>
                                        <p:tgtEl>
                                          <p:spTgt spid="3">
                                            <p:txEl>
                                              <p:pRg st="0" end="0"/>
                                            </p:txEl>
                                          </p:spTgt>
                                        </p:tgtEl>
                                      </p:cBhvr>
                                    </p:animEffect>
                                    <p:anim calcmode="lin" valueType="num">
                                      <p:cBhvr>
                                        <p:cTn id="16" dur="800" decel="100000" fill="hold"/>
                                        <p:tgtEl>
                                          <p:spTgt spid="3">
                                            <p:txEl>
                                              <p:pRg st="0" end="0"/>
                                            </p:txEl>
                                          </p:spTgt>
                                        </p:tgtEl>
                                        <p:attrNameLst>
                                          <p:attrName>style.rotation</p:attrName>
                                        </p:attrNameLst>
                                      </p:cBhvr>
                                      <p:tavLst>
                                        <p:tav tm="0">
                                          <p:val>
                                            <p:fltVal val="-90"/>
                                          </p:val>
                                        </p:tav>
                                        <p:tav tm="100000">
                                          <p:val>
                                            <p:fltVal val="0"/>
                                          </p:val>
                                        </p:tav>
                                      </p:tavLst>
                                    </p:anim>
                                    <p:anim calcmode="lin" valueType="num">
                                      <p:cBhvr>
                                        <p:cTn id="17" dur="800" decel="100000" fill="hold"/>
                                        <p:tgtEl>
                                          <p:spTgt spid="3">
                                            <p:txEl>
                                              <p:pRg st="0" end="0"/>
                                            </p:txEl>
                                          </p:spTgt>
                                        </p:tgtEl>
                                        <p:attrNameLst>
                                          <p:attrName>ppt_x</p:attrName>
                                        </p:attrNameLst>
                                      </p:cBhvr>
                                      <p:tavLst>
                                        <p:tav tm="0">
                                          <p:val>
                                            <p:strVal val="#ppt_x+0.4"/>
                                          </p:val>
                                        </p:tav>
                                        <p:tav tm="100000">
                                          <p:val>
                                            <p:strVal val="#ppt_x-0.05"/>
                                          </p:val>
                                        </p:tav>
                                      </p:tavLst>
                                    </p:anim>
                                    <p:anim calcmode="lin" valueType="num">
                                      <p:cBhvr>
                                        <p:cTn id="18" dur="800" decel="100000" fill="hold"/>
                                        <p:tgtEl>
                                          <p:spTgt spid="3">
                                            <p:txEl>
                                              <p:pRg st="0" end="0"/>
                                            </p:txEl>
                                          </p:spTgt>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3">
                                            <p:txEl>
                                              <p:pRg st="0" end="0"/>
                                            </p:txEl>
                                          </p:spTgt>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3">
                                            <p:txEl>
                                              <p:pRg st="0" end="0"/>
                                            </p:txEl>
                                          </p:spTgt>
                                        </p:tgtEl>
                                        <p:attrNameLst>
                                          <p:attrName>ppt_y</p:attrName>
                                        </p:attrNameLst>
                                      </p:cBhvr>
                                      <p:tavLst>
                                        <p:tav tm="0">
                                          <p:val>
                                            <p:strVal val="#ppt_y+0.1"/>
                                          </p:val>
                                        </p:tav>
                                        <p:tav tm="100000">
                                          <p:val>
                                            <p:strVal val="#ppt_y"/>
                                          </p:val>
                                        </p:tav>
                                      </p:tavLst>
                                    </p:anim>
                                  </p:childTnLst>
                                </p:cTn>
                              </p:par>
                              <p:par>
                                <p:cTn id="21" presetID="30" presetClass="entr" presetSubtype="0" fill="hold" grpId="0" nodeType="with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fade">
                                      <p:cBhvr>
                                        <p:cTn id="23" dur="800" decel="100000"/>
                                        <p:tgtEl>
                                          <p:spTgt spid="3">
                                            <p:txEl>
                                              <p:pRg st="1" end="1"/>
                                            </p:txEl>
                                          </p:spTgt>
                                        </p:tgtEl>
                                      </p:cBhvr>
                                    </p:animEffect>
                                    <p:anim calcmode="lin" valueType="num">
                                      <p:cBhvr>
                                        <p:cTn id="24" dur="800" decel="100000" fill="hold"/>
                                        <p:tgtEl>
                                          <p:spTgt spid="3">
                                            <p:txEl>
                                              <p:pRg st="1" end="1"/>
                                            </p:txEl>
                                          </p:spTgt>
                                        </p:tgtEl>
                                        <p:attrNameLst>
                                          <p:attrName>style.rotation</p:attrName>
                                        </p:attrNameLst>
                                      </p:cBhvr>
                                      <p:tavLst>
                                        <p:tav tm="0">
                                          <p:val>
                                            <p:fltVal val="-90"/>
                                          </p:val>
                                        </p:tav>
                                        <p:tav tm="100000">
                                          <p:val>
                                            <p:fltVal val="0"/>
                                          </p:val>
                                        </p:tav>
                                      </p:tavLst>
                                    </p:anim>
                                    <p:anim calcmode="lin" valueType="num">
                                      <p:cBhvr>
                                        <p:cTn id="25" dur="800" decel="100000" fill="hold"/>
                                        <p:tgtEl>
                                          <p:spTgt spid="3">
                                            <p:txEl>
                                              <p:pRg st="1" end="1"/>
                                            </p:txEl>
                                          </p:spTgt>
                                        </p:tgtEl>
                                        <p:attrNameLst>
                                          <p:attrName>ppt_x</p:attrName>
                                        </p:attrNameLst>
                                      </p:cBhvr>
                                      <p:tavLst>
                                        <p:tav tm="0">
                                          <p:val>
                                            <p:strVal val="#ppt_x+0.4"/>
                                          </p:val>
                                        </p:tav>
                                        <p:tav tm="100000">
                                          <p:val>
                                            <p:strVal val="#ppt_x-0.05"/>
                                          </p:val>
                                        </p:tav>
                                      </p:tavLst>
                                    </p:anim>
                                    <p:anim calcmode="lin" valueType="num">
                                      <p:cBhvr>
                                        <p:cTn id="26" dur="800" decel="100000" fill="hold"/>
                                        <p:tgtEl>
                                          <p:spTgt spid="3">
                                            <p:txEl>
                                              <p:pRg st="1" end="1"/>
                                            </p:txEl>
                                          </p:spTgt>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3">
                                            <p:txEl>
                                              <p:pRg st="1" end="1"/>
                                            </p:txEl>
                                          </p:spTgt>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3">
                                            <p:txEl>
                                              <p:pRg st="1" end="1"/>
                                            </p:txEl>
                                          </p:spTgt>
                                        </p:tgtEl>
                                        <p:attrNameLst>
                                          <p:attrName>ppt_y</p:attrName>
                                        </p:attrNameLst>
                                      </p:cBhvr>
                                      <p:tavLst>
                                        <p:tav tm="0">
                                          <p:val>
                                            <p:strVal val="#ppt_y+0.1"/>
                                          </p:val>
                                        </p:tav>
                                        <p:tav tm="100000">
                                          <p:val>
                                            <p:strVal val="#ppt_y"/>
                                          </p:val>
                                        </p:tav>
                                      </p:tavLst>
                                    </p:anim>
                                  </p:childTnLst>
                                </p:cTn>
                              </p:par>
                              <p:par>
                                <p:cTn id="29" presetID="30" presetClass="entr" presetSubtype="0" fill="hold" grpId="0" nodeType="with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Effect transition="in" filter="fade">
                                      <p:cBhvr>
                                        <p:cTn id="31" dur="800" decel="100000"/>
                                        <p:tgtEl>
                                          <p:spTgt spid="3">
                                            <p:txEl>
                                              <p:pRg st="2" end="2"/>
                                            </p:txEl>
                                          </p:spTgt>
                                        </p:tgtEl>
                                      </p:cBhvr>
                                    </p:animEffect>
                                    <p:anim calcmode="lin" valueType="num">
                                      <p:cBhvr>
                                        <p:cTn id="32" dur="800" decel="100000" fill="hold"/>
                                        <p:tgtEl>
                                          <p:spTgt spid="3">
                                            <p:txEl>
                                              <p:pRg st="2" end="2"/>
                                            </p:txEl>
                                          </p:spTgt>
                                        </p:tgtEl>
                                        <p:attrNameLst>
                                          <p:attrName>style.rotation</p:attrName>
                                        </p:attrNameLst>
                                      </p:cBhvr>
                                      <p:tavLst>
                                        <p:tav tm="0">
                                          <p:val>
                                            <p:fltVal val="-90"/>
                                          </p:val>
                                        </p:tav>
                                        <p:tav tm="100000">
                                          <p:val>
                                            <p:fltVal val="0"/>
                                          </p:val>
                                        </p:tav>
                                      </p:tavLst>
                                    </p:anim>
                                    <p:anim calcmode="lin" valueType="num">
                                      <p:cBhvr>
                                        <p:cTn id="33" dur="800" decel="100000" fill="hold"/>
                                        <p:tgtEl>
                                          <p:spTgt spid="3">
                                            <p:txEl>
                                              <p:pRg st="2" end="2"/>
                                            </p:txEl>
                                          </p:spTgt>
                                        </p:tgtEl>
                                        <p:attrNameLst>
                                          <p:attrName>ppt_x</p:attrName>
                                        </p:attrNameLst>
                                      </p:cBhvr>
                                      <p:tavLst>
                                        <p:tav tm="0">
                                          <p:val>
                                            <p:strVal val="#ppt_x+0.4"/>
                                          </p:val>
                                        </p:tav>
                                        <p:tav tm="100000">
                                          <p:val>
                                            <p:strVal val="#ppt_x-0.05"/>
                                          </p:val>
                                        </p:tav>
                                      </p:tavLst>
                                    </p:anim>
                                    <p:anim calcmode="lin" valueType="num">
                                      <p:cBhvr>
                                        <p:cTn id="34" dur="800" decel="100000" fill="hold"/>
                                        <p:tgtEl>
                                          <p:spTgt spid="3">
                                            <p:txEl>
                                              <p:pRg st="2" end="2"/>
                                            </p:txEl>
                                          </p:spTgt>
                                        </p:tgtEl>
                                        <p:attrNameLst>
                                          <p:attrName>ppt_y</p:attrName>
                                        </p:attrNameLst>
                                      </p:cBhvr>
                                      <p:tavLst>
                                        <p:tav tm="0">
                                          <p:val>
                                            <p:strVal val="#ppt_y-0.4"/>
                                          </p:val>
                                        </p:tav>
                                        <p:tav tm="100000">
                                          <p:val>
                                            <p:strVal val="#ppt_y+0.1"/>
                                          </p:val>
                                        </p:tav>
                                      </p:tavLst>
                                    </p:anim>
                                    <p:anim calcmode="lin" valueType="num">
                                      <p:cBhvr>
                                        <p:cTn id="35" dur="200" accel="100000" fill="hold">
                                          <p:stCondLst>
                                            <p:cond delay="800"/>
                                          </p:stCondLst>
                                        </p:cTn>
                                        <p:tgtEl>
                                          <p:spTgt spid="3">
                                            <p:txEl>
                                              <p:pRg st="2" end="2"/>
                                            </p:txEl>
                                          </p:spTgt>
                                        </p:tgtEl>
                                        <p:attrNameLst>
                                          <p:attrName>ppt_x</p:attrName>
                                        </p:attrNameLst>
                                      </p:cBhvr>
                                      <p:tavLst>
                                        <p:tav tm="0">
                                          <p:val>
                                            <p:strVal val="#ppt_x-0.05"/>
                                          </p:val>
                                        </p:tav>
                                        <p:tav tm="100000">
                                          <p:val>
                                            <p:strVal val="#ppt_x"/>
                                          </p:val>
                                        </p:tav>
                                      </p:tavLst>
                                    </p:anim>
                                    <p:anim calcmode="lin" valueType="num">
                                      <p:cBhvr>
                                        <p:cTn id="36" dur="200" accel="100000" fill="hold">
                                          <p:stCondLst>
                                            <p:cond delay="800"/>
                                          </p:stCondLst>
                                        </p:cTn>
                                        <p:tgtEl>
                                          <p:spTgt spid="3">
                                            <p:txEl>
                                              <p:pRg st="2" end="2"/>
                                            </p:txEl>
                                          </p:spTgt>
                                        </p:tgtEl>
                                        <p:attrNameLst>
                                          <p:attrName>ppt_y</p:attrName>
                                        </p:attrNameLst>
                                      </p:cBhvr>
                                      <p:tavLst>
                                        <p:tav tm="0">
                                          <p:val>
                                            <p:strVal val="#ppt_y+0.1"/>
                                          </p:val>
                                        </p:tav>
                                        <p:tav tm="100000">
                                          <p:val>
                                            <p:strVal val="#ppt_y"/>
                                          </p:val>
                                        </p:tav>
                                      </p:tavLst>
                                    </p:anim>
                                  </p:childTnLst>
                                </p:cTn>
                              </p:par>
                              <p:par>
                                <p:cTn id="37" presetID="30" presetClass="entr" presetSubtype="0" fill="hold" grpId="0" nodeType="withEffect">
                                  <p:stCondLst>
                                    <p:cond delay="0"/>
                                  </p:stCondLst>
                                  <p:childTnLst>
                                    <p:set>
                                      <p:cBhvr>
                                        <p:cTn id="38" dur="1" fill="hold">
                                          <p:stCondLst>
                                            <p:cond delay="0"/>
                                          </p:stCondLst>
                                        </p:cTn>
                                        <p:tgtEl>
                                          <p:spTgt spid="3">
                                            <p:txEl>
                                              <p:pRg st="3" end="3"/>
                                            </p:txEl>
                                          </p:spTgt>
                                        </p:tgtEl>
                                        <p:attrNameLst>
                                          <p:attrName>style.visibility</p:attrName>
                                        </p:attrNameLst>
                                      </p:cBhvr>
                                      <p:to>
                                        <p:strVal val="visible"/>
                                      </p:to>
                                    </p:set>
                                    <p:animEffect transition="in" filter="fade">
                                      <p:cBhvr>
                                        <p:cTn id="39" dur="800" decel="100000"/>
                                        <p:tgtEl>
                                          <p:spTgt spid="3">
                                            <p:txEl>
                                              <p:pRg st="3" end="3"/>
                                            </p:txEl>
                                          </p:spTgt>
                                        </p:tgtEl>
                                      </p:cBhvr>
                                    </p:animEffect>
                                    <p:anim calcmode="lin" valueType="num">
                                      <p:cBhvr>
                                        <p:cTn id="40" dur="800" decel="100000" fill="hold"/>
                                        <p:tgtEl>
                                          <p:spTgt spid="3">
                                            <p:txEl>
                                              <p:pRg st="3" end="3"/>
                                            </p:txEl>
                                          </p:spTgt>
                                        </p:tgtEl>
                                        <p:attrNameLst>
                                          <p:attrName>style.rotation</p:attrName>
                                        </p:attrNameLst>
                                      </p:cBhvr>
                                      <p:tavLst>
                                        <p:tav tm="0">
                                          <p:val>
                                            <p:fltVal val="-90"/>
                                          </p:val>
                                        </p:tav>
                                        <p:tav tm="100000">
                                          <p:val>
                                            <p:fltVal val="0"/>
                                          </p:val>
                                        </p:tav>
                                      </p:tavLst>
                                    </p:anim>
                                    <p:anim calcmode="lin" valueType="num">
                                      <p:cBhvr>
                                        <p:cTn id="41" dur="800" decel="100000" fill="hold"/>
                                        <p:tgtEl>
                                          <p:spTgt spid="3">
                                            <p:txEl>
                                              <p:pRg st="3" end="3"/>
                                            </p:txEl>
                                          </p:spTgt>
                                        </p:tgtEl>
                                        <p:attrNameLst>
                                          <p:attrName>ppt_x</p:attrName>
                                        </p:attrNameLst>
                                      </p:cBhvr>
                                      <p:tavLst>
                                        <p:tav tm="0">
                                          <p:val>
                                            <p:strVal val="#ppt_x+0.4"/>
                                          </p:val>
                                        </p:tav>
                                        <p:tav tm="100000">
                                          <p:val>
                                            <p:strVal val="#ppt_x-0.05"/>
                                          </p:val>
                                        </p:tav>
                                      </p:tavLst>
                                    </p:anim>
                                    <p:anim calcmode="lin" valueType="num">
                                      <p:cBhvr>
                                        <p:cTn id="42" dur="800" decel="100000" fill="hold"/>
                                        <p:tgtEl>
                                          <p:spTgt spid="3">
                                            <p:txEl>
                                              <p:pRg st="3" end="3"/>
                                            </p:txEl>
                                          </p:spTgt>
                                        </p:tgtEl>
                                        <p:attrNameLst>
                                          <p:attrName>ppt_y</p:attrName>
                                        </p:attrNameLst>
                                      </p:cBhvr>
                                      <p:tavLst>
                                        <p:tav tm="0">
                                          <p:val>
                                            <p:strVal val="#ppt_y-0.4"/>
                                          </p:val>
                                        </p:tav>
                                        <p:tav tm="100000">
                                          <p:val>
                                            <p:strVal val="#ppt_y+0.1"/>
                                          </p:val>
                                        </p:tav>
                                      </p:tavLst>
                                    </p:anim>
                                    <p:anim calcmode="lin" valueType="num">
                                      <p:cBhvr>
                                        <p:cTn id="43" dur="200" accel="100000" fill="hold">
                                          <p:stCondLst>
                                            <p:cond delay="800"/>
                                          </p:stCondLst>
                                        </p:cTn>
                                        <p:tgtEl>
                                          <p:spTgt spid="3">
                                            <p:txEl>
                                              <p:pRg st="3" end="3"/>
                                            </p:txEl>
                                          </p:spTgt>
                                        </p:tgtEl>
                                        <p:attrNameLst>
                                          <p:attrName>ppt_x</p:attrName>
                                        </p:attrNameLst>
                                      </p:cBhvr>
                                      <p:tavLst>
                                        <p:tav tm="0">
                                          <p:val>
                                            <p:strVal val="#ppt_x-0.05"/>
                                          </p:val>
                                        </p:tav>
                                        <p:tav tm="100000">
                                          <p:val>
                                            <p:strVal val="#ppt_x"/>
                                          </p:val>
                                        </p:tav>
                                      </p:tavLst>
                                    </p:anim>
                                    <p:anim calcmode="lin" valueType="num">
                                      <p:cBhvr>
                                        <p:cTn id="44" dur="200" accel="100000" fill="hold">
                                          <p:stCondLst>
                                            <p:cond delay="800"/>
                                          </p:stCondLst>
                                        </p:cTn>
                                        <p:tgtEl>
                                          <p:spTgt spid="3">
                                            <p:txEl>
                                              <p:pRg st="3" end="3"/>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2 + 2.jpg"/>
          <p:cNvPicPr>
            <a:picLocks noGrp="1" noChangeAspect="1"/>
          </p:cNvPicPr>
          <p:nvPr>
            <p:ph idx="1"/>
          </p:nvPr>
        </p:nvPicPr>
        <p:blipFill>
          <a:blip r:embed="rId2" cstate="screen"/>
          <a:stretch>
            <a:fillRect/>
          </a:stretch>
        </p:blipFill>
        <p:spPr>
          <a:xfrm>
            <a:off x="-1" y="1"/>
            <a:ext cx="9144001" cy="6858000"/>
          </a:xfrm>
        </p:spPr>
      </p:pic>
      <p:sp>
        <p:nvSpPr>
          <p:cNvPr id="2" name="Title 1"/>
          <p:cNvSpPr>
            <a:spLocks noGrp="1"/>
          </p:cNvSpPr>
          <p:nvPr>
            <p:ph type="title"/>
          </p:nvPr>
        </p:nvSpPr>
        <p:spPr/>
        <p:txBody>
          <a:bodyPr>
            <a:normAutofit/>
          </a:bodyPr>
          <a:lstStyle/>
          <a:p>
            <a:pPr algn="r"/>
            <a:r>
              <a:rPr lang="en-US" sz="6600" dirty="0" smtClean="0">
                <a:effectLst>
                  <a:outerShdw blurRad="38100" dist="38100" dir="2700000" algn="tl">
                    <a:srgbClr val="000000">
                      <a:alpha val="43137"/>
                    </a:srgbClr>
                  </a:outerShdw>
                </a:effectLst>
              </a:rPr>
              <a:t>Take Notes</a:t>
            </a:r>
            <a:endParaRPr lang="en-US" sz="6600" dirty="0">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microphone.jpg"/>
          <p:cNvPicPr>
            <a:picLocks noGrp="1" noChangeAspect="1"/>
          </p:cNvPicPr>
          <p:nvPr>
            <p:ph idx="1"/>
          </p:nvPr>
        </p:nvPicPr>
        <p:blipFill>
          <a:blip r:embed="rId2" cstate="screen"/>
          <a:srcRect/>
          <a:stretch>
            <a:fillRect/>
          </a:stretch>
        </p:blipFill>
        <p:spPr>
          <a:xfrm>
            <a:off x="3311128" y="0"/>
            <a:ext cx="5832872" cy="6858000"/>
          </a:xfrm>
        </p:spPr>
      </p:pic>
      <p:sp>
        <p:nvSpPr>
          <p:cNvPr id="2" name="Title 1"/>
          <p:cNvSpPr>
            <a:spLocks noGrp="1"/>
          </p:cNvSpPr>
          <p:nvPr>
            <p:ph type="title"/>
          </p:nvPr>
        </p:nvSpPr>
        <p:spPr>
          <a:xfrm>
            <a:off x="76200" y="2857500"/>
            <a:ext cx="8229600" cy="1143000"/>
          </a:xfrm>
        </p:spPr>
        <p:txBody>
          <a:bodyPr/>
          <a:lstStyle/>
          <a:p>
            <a:pPr lvl="0" algn="l"/>
            <a:r>
              <a:rPr lang="en-US" dirty="0" smtClean="0">
                <a:effectLst>
                  <a:outerShdw blurRad="38100" dist="38100" dir="2700000" algn="tl">
                    <a:srgbClr val="000000">
                      <a:alpha val="43137"/>
                    </a:srgbClr>
                  </a:outerShdw>
                </a:effectLst>
              </a:rPr>
              <a:t>Tape yourself.</a:t>
            </a:r>
            <a:endParaRPr lang="en-US" dirty="0">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attacked by mtn lion.jpg"/>
          <p:cNvPicPr>
            <a:picLocks noGrp="1" noChangeAspect="1"/>
          </p:cNvPicPr>
          <p:nvPr>
            <p:ph idx="1"/>
          </p:nvPr>
        </p:nvPicPr>
        <p:blipFill>
          <a:blip r:embed="rId2"/>
          <a:stretch>
            <a:fillRect/>
          </a:stretch>
        </p:blipFill>
        <p:spPr>
          <a:xfrm>
            <a:off x="1" y="1"/>
            <a:ext cx="9144000" cy="6858000"/>
          </a:xfrm>
        </p:spPr>
      </p:pic>
      <p:sp>
        <p:nvSpPr>
          <p:cNvPr id="2" name="Title 1"/>
          <p:cNvSpPr>
            <a:spLocks noGrp="1"/>
          </p:cNvSpPr>
          <p:nvPr>
            <p:ph type="title"/>
          </p:nvPr>
        </p:nvSpPr>
        <p:spPr>
          <a:xfrm>
            <a:off x="2743200" y="0"/>
            <a:ext cx="3962400" cy="1828800"/>
          </a:xfrm>
        </p:spPr>
        <p:txBody>
          <a:bodyPr>
            <a:normAutofit/>
          </a:bodyPr>
          <a:lstStyle/>
          <a:p>
            <a:pPr lvl="0"/>
            <a:r>
              <a:rPr lang="en-US" b="1" dirty="0" smtClean="0">
                <a:solidFill>
                  <a:schemeClr val="bg2"/>
                </a:solidFill>
                <a:effectLst>
                  <a:outerShdw blurRad="38100" dist="38100" dir="2700000" algn="tl">
                    <a:srgbClr val="000000">
                      <a:alpha val="43137"/>
                    </a:srgbClr>
                  </a:outerShdw>
                </a:effectLst>
              </a:rPr>
              <a:t>Use metaphors</a:t>
            </a:r>
            <a:endParaRPr lang="en-US" b="1" dirty="0">
              <a:solidFill>
                <a:schemeClr val="bg2"/>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mr middle finger.jpg"/>
          <p:cNvPicPr>
            <a:picLocks noGrp="1" noChangeAspect="1"/>
          </p:cNvPicPr>
          <p:nvPr>
            <p:ph idx="1"/>
          </p:nvPr>
        </p:nvPicPr>
        <p:blipFill>
          <a:blip r:embed="rId2" cstate="screen"/>
          <a:srcRect/>
          <a:stretch>
            <a:fillRect/>
          </a:stretch>
        </p:blipFill>
        <p:spPr>
          <a:xfrm>
            <a:off x="0" y="0"/>
            <a:ext cx="9144000" cy="6906963"/>
          </a:xfrm>
        </p:spPr>
      </p:pic>
      <p:sp>
        <p:nvSpPr>
          <p:cNvPr id="2" name="Title 1"/>
          <p:cNvSpPr>
            <a:spLocks noGrp="1"/>
          </p:cNvSpPr>
          <p:nvPr>
            <p:ph type="title"/>
          </p:nvPr>
        </p:nvSpPr>
        <p:spPr>
          <a:xfrm>
            <a:off x="685800" y="2857500"/>
            <a:ext cx="8229600" cy="1143000"/>
          </a:xfrm>
        </p:spPr>
        <p:txBody>
          <a:bodyPr/>
          <a:lstStyle/>
          <a:p>
            <a:pPr algn="r"/>
            <a:r>
              <a:rPr lang="en-US" dirty="0" smtClean="0">
                <a:effectLst>
                  <a:outerShdw blurRad="38100" dist="38100" dir="2700000" algn="tl">
                    <a:srgbClr val="000000">
                      <a:alpha val="43137"/>
                    </a:srgbClr>
                  </a:outerShdw>
                </a:effectLst>
              </a:rPr>
              <a:t>… but</a:t>
            </a:r>
            <a:r>
              <a:rPr lang="en-US" baseline="0" dirty="0" smtClean="0">
                <a:effectLst>
                  <a:outerShdw blurRad="38100" dist="38100" dir="2700000" algn="tl">
                    <a:srgbClr val="000000">
                      <a:alpha val="43137"/>
                    </a:srgbClr>
                  </a:outerShdw>
                </a:effectLst>
              </a:rPr>
              <a:t> never use bad language.</a:t>
            </a:r>
            <a:endParaRPr lang="en-US" dirty="0"/>
          </a:p>
        </p:txBody>
      </p:sp>
    </p:spTree>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5" name="Picture 3"/>
          <p:cNvPicPr>
            <a:picLocks noChangeAspect="1" noChangeArrowheads="1"/>
          </p:cNvPicPr>
          <p:nvPr/>
        </p:nvPicPr>
        <p:blipFill>
          <a:blip r:embed="rId2"/>
          <a:srcRect t="1360"/>
          <a:stretch>
            <a:fillRect/>
          </a:stretch>
        </p:blipFill>
        <p:spPr bwMode="auto">
          <a:xfrm>
            <a:off x="45220" y="0"/>
            <a:ext cx="9098780" cy="5937913"/>
          </a:xfrm>
          <a:prstGeom prst="rect">
            <a:avLst/>
          </a:prstGeom>
          <a:noFill/>
          <a:ln w="9525">
            <a:noFill/>
            <a:miter lim="800000"/>
            <a:headEnd/>
            <a:tailEnd/>
          </a:ln>
          <a:effectLst/>
        </p:spPr>
      </p:pic>
      <p:sp>
        <p:nvSpPr>
          <p:cNvPr id="2" name="Title 1"/>
          <p:cNvSpPr>
            <a:spLocks noGrp="1"/>
          </p:cNvSpPr>
          <p:nvPr>
            <p:ph type="title"/>
          </p:nvPr>
        </p:nvSpPr>
        <p:spPr>
          <a:xfrm>
            <a:off x="228600" y="5486400"/>
            <a:ext cx="8229600" cy="1143000"/>
          </a:xfrm>
        </p:spPr>
        <p:txBody>
          <a:bodyPr>
            <a:normAutofit/>
          </a:bodyPr>
          <a:lstStyle/>
          <a:p>
            <a:pPr algn="l"/>
            <a:r>
              <a:rPr lang="en-US" sz="6600" dirty="0" smtClean="0">
                <a:effectLst>
                  <a:outerShdw blurRad="38100" dist="38100" dir="2700000" algn="tl">
                    <a:srgbClr val="000000">
                      <a:alpha val="43137"/>
                    </a:srgbClr>
                  </a:outerShdw>
                </a:effectLst>
              </a:rPr>
              <a:t>Follow through!</a:t>
            </a:r>
            <a:endParaRPr lang="en-US" sz="6600"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endParaRPr lang="en-US"/>
          </a:p>
        </p:txBody>
      </p:sp>
    </p:spTree>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businessmen shadows.jpg"/>
          <p:cNvPicPr>
            <a:picLocks noGrp="1" noChangeAspect="1"/>
          </p:cNvPicPr>
          <p:nvPr>
            <p:ph idx="1"/>
          </p:nvPr>
        </p:nvPicPr>
        <p:blipFill>
          <a:blip r:embed="rId2" cstate="screen"/>
          <a:stretch>
            <a:fillRect/>
          </a:stretch>
        </p:blipFill>
        <p:spPr>
          <a:xfrm>
            <a:off x="0" y="762000"/>
            <a:ext cx="9144001" cy="6096000"/>
          </a:xfrm>
        </p:spPr>
      </p:pic>
      <p:sp>
        <p:nvSpPr>
          <p:cNvPr id="2" name="Title 1"/>
          <p:cNvSpPr>
            <a:spLocks noGrp="1"/>
          </p:cNvSpPr>
          <p:nvPr>
            <p:ph type="title"/>
          </p:nvPr>
        </p:nvSpPr>
        <p:spPr/>
        <p:txBody>
          <a:bodyPr/>
          <a:lstStyle/>
          <a:p>
            <a:pPr lvl="0"/>
            <a:r>
              <a:rPr lang="en-US" baseline="0" smtClean="0"/>
              <a:t>Invite participation.</a:t>
            </a:r>
            <a:endParaRPr lang="en-US"/>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forest trail.jpg"/>
          <p:cNvPicPr>
            <a:picLocks noGrp="1" noChangeAspect="1"/>
          </p:cNvPicPr>
          <p:nvPr>
            <p:ph idx="1"/>
          </p:nvPr>
        </p:nvPicPr>
        <p:blipFill>
          <a:blip r:embed="rId2" cstate="screen"/>
          <a:srcRect/>
          <a:stretch>
            <a:fillRect/>
          </a:stretch>
        </p:blipFill>
        <p:spPr>
          <a:xfrm>
            <a:off x="0" y="0"/>
            <a:ext cx="9144000" cy="6858000"/>
          </a:xfrm>
        </p:spPr>
      </p:pic>
      <p:sp>
        <p:nvSpPr>
          <p:cNvPr id="2" name="Title 1"/>
          <p:cNvSpPr>
            <a:spLocks noGrp="1"/>
          </p:cNvSpPr>
          <p:nvPr>
            <p:ph type="title"/>
          </p:nvPr>
        </p:nvSpPr>
        <p:spPr>
          <a:xfrm>
            <a:off x="457200" y="152400"/>
            <a:ext cx="8229600" cy="1676400"/>
          </a:xfrm>
        </p:spPr>
        <p:txBody>
          <a:bodyPr>
            <a:noAutofit/>
          </a:bodyPr>
          <a:lstStyle/>
          <a:p>
            <a:r>
              <a:rPr lang="en-US" sz="4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Reflecting on my past 15 years</a:t>
            </a:r>
            <a:endParaRPr lang="en-US" sz="4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mailbox row.jpg"/>
          <p:cNvPicPr>
            <a:picLocks noGrp="1" noChangeAspect="1"/>
          </p:cNvPicPr>
          <p:nvPr>
            <p:ph idx="1"/>
          </p:nvPr>
        </p:nvPicPr>
        <p:blipFill>
          <a:blip r:embed="rId2" cstate="screen"/>
          <a:stretch>
            <a:fillRect/>
          </a:stretch>
        </p:blipFill>
        <p:spPr>
          <a:xfrm>
            <a:off x="0" y="762001"/>
            <a:ext cx="9144000" cy="6096000"/>
          </a:xfrm>
        </p:spPr>
      </p:pic>
      <p:sp>
        <p:nvSpPr>
          <p:cNvPr id="2" name="Title 1"/>
          <p:cNvSpPr>
            <a:spLocks noGrp="1"/>
          </p:cNvSpPr>
          <p:nvPr>
            <p:ph type="title"/>
          </p:nvPr>
        </p:nvSpPr>
        <p:spPr>
          <a:xfrm>
            <a:off x="457200" y="-152400"/>
            <a:ext cx="8229600" cy="1143000"/>
          </a:xfrm>
        </p:spPr>
        <p:txBody>
          <a:bodyPr>
            <a:normAutofit fontScale="90000"/>
          </a:bodyPr>
          <a:lstStyle/>
          <a:p>
            <a:pPr lvl="0"/>
            <a:r>
              <a:rPr lang="en-US" baseline="0" dirty="0" smtClean="0"/>
              <a:t>Over communicate until they bleed!</a:t>
            </a:r>
            <a:endParaRPr lang="en-US" dirty="0"/>
          </a:p>
        </p:txBody>
      </p:sp>
    </p:spTree>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US" baseline="0" dirty="0" smtClean="0"/>
              <a:t>Know your Audience</a:t>
            </a:r>
            <a:endParaRPr lang="en-US" dirty="0"/>
          </a:p>
        </p:txBody>
      </p:sp>
      <p:pic>
        <p:nvPicPr>
          <p:cNvPr id="4" name="Content Placeholder 3" descr="figures crowd.jpg"/>
          <p:cNvPicPr>
            <a:picLocks noGrp="1" noChangeAspect="1"/>
          </p:cNvPicPr>
          <p:nvPr>
            <p:ph idx="1"/>
          </p:nvPr>
        </p:nvPicPr>
        <p:blipFill>
          <a:blip r:embed="rId2" cstate="screen"/>
          <a:stretch>
            <a:fillRect/>
          </a:stretch>
        </p:blipFill>
        <p:spPr>
          <a:xfrm>
            <a:off x="800100" y="1132311"/>
            <a:ext cx="7543800" cy="5725690"/>
          </a:xfrm>
        </p:spPr>
      </p:pic>
    </p:spTree>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brain in hand.jpg"/>
          <p:cNvPicPr>
            <a:picLocks noGrp="1" noChangeAspect="1"/>
          </p:cNvPicPr>
          <p:nvPr>
            <p:ph idx="1"/>
          </p:nvPr>
        </p:nvPicPr>
        <p:blipFill>
          <a:blip r:embed="rId2" cstate="screen"/>
          <a:stretch>
            <a:fillRect/>
          </a:stretch>
        </p:blipFill>
        <p:spPr>
          <a:xfrm>
            <a:off x="-29529" y="-1"/>
            <a:ext cx="9173529" cy="6858001"/>
          </a:xfrm>
        </p:spPr>
      </p:pic>
      <p:sp>
        <p:nvSpPr>
          <p:cNvPr id="2" name="Title 1"/>
          <p:cNvSpPr>
            <a:spLocks noGrp="1"/>
          </p:cNvSpPr>
          <p:nvPr>
            <p:ph type="title"/>
          </p:nvPr>
        </p:nvSpPr>
        <p:spPr>
          <a:xfrm>
            <a:off x="228600" y="762000"/>
            <a:ext cx="8229600" cy="1143000"/>
          </a:xfrm>
        </p:spPr>
        <p:txBody>
          <a:bodyPr/>
          <a:lstStyle/>
          <a:p>
            <a:pPr algn="l"/>
            <a:r>
              <a:rPr lang="en-US" dirty="0" smtClean="0">
                <a:effectLst>
                  <a:outerShdw blurRad="38100" dist="38100" dir="2700000" algn="tl">
                    <a:srgbClr val="000000">
                      <a:alpha val="43137"/>
                    </a:srgbClr>
                  </a:outerShdw>
                </a:effectLst>
              </a:rPr>
              <a:t>Searching Skills</a:t>
            </a:r>
            <a:endParaRPr lang="en-US" dirty="0">
              <a:effectLst>
                <a:outerShdw blurRad="38100" dist="38100" dir="2700000" algn="tl">
                  <a:srgbClr val="000000">
                    <a:alpha val="43137"/>
                  </a:srgbClr>
                </a:outerShdw>
              </a:effectLst>
            </a:endParaRPr>
          </a:p>
        </p:txBody>
      </p:sp>
      <p:sp>
        <p:nvSpPr>
          <p:cNvPr id="6" name="TextBox 5"/>
          <p:cNvSpPr txBox="1"/>
          <p:nvPr/>
        </p:nvSpPr>
        <p:spPr>
          <a:xfrm>
            <a:off x="152400" y="2819400"/>
            <a:ext cx="2743200" cy="923330"/>
          </a:xfrm>
          <a:prstGeom prst="rect">
            <a:avLst/>
          </a:prstGeom>
          <a:solidFill>
            <a:schemeClr val="bg1"/>
          </a:solidFill>
        </p:spPr>
        <p:txBody>
          <a:bodyPr wrap="square" rtlCol="0">
            <a:spAutoFit/>
          </a:bodyPr>
          <a:lstStyle/>
          <a:p>
            <a:pPr algn="r"/>
            <a:r>
              <a:rPr lang="en-US" sz="5400" dirty="0" smtClean="0"/>
              <a:t>It!</a:t>
            </a:r>
            <a:endParaRPr lang="en-US" sz="5400" dirty="0"/>
          </a:p>
        </p:txBody>
      </p:sp>
      <p:pic>
        <p:nvPicPr>
          <p:cNvPr id="5" name="Picture 4" descr="google logo.gif"/>
          <p:cNvPicPr>
            <a:picLocks noChangeAspect="1"/>
          </p:cNvPicPr>
          <p:nvPr/>
        </p:nvPicPr>
        <p:blipFill>
          <a:blip r:embed="rId3"/>
          <a:stretch>
            <a:fillRect/>
          </a:stretch>
        </p:blipFill>
        <p:spPr>
          <a:xfrm>
            <a:off x="228600" y="3035300"/>
            <a:ext cx="1752600" cy="698500"/>
          </a:xfrm>
          <a:prstGeom prst="rect">
            <a:avLst/>
          </a:prstGeom>
        </p:spPr>
      </p:pic>
      <p:cxnSp>
        <p:nvCxnSpPr>
          <p:cNvPr id="8" name="Straight Connector 7"/>
          <p:cNvCxnSpPr/>
          <p:nvPr/>
        </p:nvCxnSpPr>
        <p:spPr>
          <a:xfrm>
            <a:off x="0" y="2819400"/>
            <a:ext cx="2057400" cy="914400"/>
          </a:xfrm>
          <a:prstGeom prst="line">
            <a:avLst/>
          </a:prstGeom>
          <a:ln w="66675">
            <a:solidFill>
              <a:schemeClr val="accent2"/>
            </a:solidFill>
          </a:ln>
        </p:spPr>
        <p:style>
          <a:lnRef idx="1">
            <a:schemeClr val="dk1"/>
          </a:lnRef>
          <a:fillRef idx="0">
            <a:schemeClr val="dk1"/>
          </a:fillRef>
          <a:effectRef idx="0">
            <a:schemeClr val="dk1"/>
          </a:effectRef>
          <a:fontRef idx="minor">
            <a:schemeClr val="tx1"/>
          </a:fontRef>
        </p:style>
      </p:cxnSp>
      <p:cxnSp>
        <p:nvCxnSpPr>
          <p:cNvPr id="9" name="Straight Connector 8"/>
          <p:cNvCxnSpPr/>
          <p:nvPr/>
        </p:nvCxnSpPr>
        <p:spPr>
          <a:xfrm flipV="1">
            <a:off x="0" y="2895600"/>
            <a:ext cx="2057400" cy="838200"/>
          </a:xfrm>
          <a:prstGeom prst="line">
            <a:avLst/>
          </a:prstGeom>
          <a:ln w="66675">
            <a:solidFill>
              <a:schemeClr val="accent2"/>
            </a:solidFill>
          </a:ln>
        </p:spPr>
        <p:style>
          <a:lnRef idx="1">
            <a:schemeClr val="dk1"/>
          </a:lnRef>
          <a:fillRef idx="0">
            <a:schemeClr val="dk1"/>
          </a:fillRef>
          <a:effectRef idx="0">
            <a:schemeClr val="dk1"/>
          </a:effectRef>
          <a:fontRef idx="minor">
            <a:schemeClr val="tx1"/>
          </a:fontRef>
        </p:style>
      </p:cxnSp>
      <p:pic>
        <p:nvPicPr>
          <p:cNvPr id="2050" name="Picture 2"/>
          <p:cNvPicPr>
            <a:picLocks noChangeAspect="1" noChangeArrowheads="1"/>
          </p:cNvPicPr>
          <p:nvPr/>
        </p:nvPicPr>
        <p:blipFill>
          <a:blip r:embed="rId4"/>
          <a:srcRect/>
          <a:stretch>
            <a:fillRect/>
          </a:stretch>
        </p:blipFill>
        <p:spPr bwMode="auto">
          <a:xfrm rot="19257189">
            <a:off x="-356362" y="2734301"/>
            <a:ext cx="3400425" cy="800100"/>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childTnLst>
                                </p:cTn>
                              </p:par>
                            </p:childTnLst>
                          </p:cTn>
                        </p:par>
                        <p:par>
                          <p:cTn id="13" fill="hold">
                            <p:stCondLst>
                              <p:cond delay="500"/>
                            </p:stCondLst>
                            <p:childTnLst>
                              <p:par>
                                <p:cTn id="14" presetID="51" presetClass="entr" presetSubtype="0" fill="hold" nodeType="afterEffect">
                                  <p:stCondLst>
                                    <p:cond delay="0"/>
                                  </p:stCondLst>
                                  <p:childTnLst>
                                    <p:set>
                                      <p:cBhvr>
                                        <p:cTn id="15" dur="1" fill="hold">
                                          <p:stCondLst>
                                            <p:cond delay="0"/>
                                          </p:stCondLst>
                                        </p:cTn>
                                        <p:tgtEl>
                                          <p:spTgt spid="2050"/>
                                        </p:tgtEl>
                                        <p:attrNameLst>
                                          <p:attrName>style.visibility</p:attrName>
                                        </p:attrNameLst>
                                      </p:cBhvr>
                                      <p:to>
                                        <p:strVal val="visible"/>
                                      </p:to>
                                    </p:set>
                                    <p:animEffect transition="in" filter="fade">
                                      <p:cBhvr>
                                        <p:cTn id="16" dur="385" decel="100000"/>
                                        <p:tgtEl>
                                          <p:spTgt spid="2050"/>
                                        </p:tgtEl>
                                      </p:cBhvr>
                                    </p:animEffect>
                                    <p:animScale>
                                      <p:cBhvr>
                                        <p:cTn id="17" dur="385" decel="100000"/>
                                        <p:tgtEl>
                                          <p:spTgt spid="2050"/>
                                        </p:tgtEl>
                                      </p:cBhvr>
                                      <p:from x="10000" y="10000"/>
                                      <p:to x="200000" y="450000"/>
                                    </p:animScale>
                                    <p:animScale>
                                      <p:cBhvr>
                                        <p:cTn id="18" dur="615" accel="100000" fill="hold">
                                          <p:stCondLst>
                                            <p:cond delay="385"/>
                                          </p:stCondLst>
                                        </p:cTn>
                                        <p:tgtEl>
                                          <p:spTgt spid="2050"/>
                                        </p:tgtEl>
                                      </p:cBhvr>
                                      <p:from x="200000" y="450000"/>
                                      <p:to x="100000" y="100000"/>
                                    </p:animScale>
                                    <p:set>
                                      <p:cBhvr>
                                        <p:cTn id="19" dur="385" fill="hold"/>
                                        <p:tgtEl>
                                          <p:spTgt spid="2050"/>
                                        </p:tgtEl>
                                        <p:attrNameLst>
                                          <p:attrName>ppt_x</p:attrName>
                                        </p:attrNameLst>
                                      </p:cBhvr>
                                      <p:to>
                                        <p:strVal val="(0.5)"/>
                                      </p:to>
                                    </p:set>
                                    <p:anim from="(0.5)" to="(#ppt_x)" calcmode="lin" valueType="num">
                                      <p:cBhvr>
                                        <p:cTn id="20" dur="615" accel="100000" fill="hold">
                                          <p:stCondLst>
                                            <p:cond delay="385"/>
                                          </p:stCondLst>
                                        </p:cTn>
                                        <p:tgtEl>
                                          <p:spTgt spid="2050"/>
                                        </p:tgtEl>
                                        <p:attrNameLst>
                                          <p:attrName>ppt_x</p:attrName>
                                        </p:attrNameLst>
                                      </p:cBhvr>
                                    </p:anim>
                                    <p:set>
                                      <p:cBhvr>
                                        <p:cTn id="21" dur="385" fill="hold"/>
                                        <p:tgtEl>
                                          <p:spTgt spid="2050"/>
                                        </p:tgtEl>
                                        <p:attrNameLst>
                                          <p:attrName>ppt_y</p:attrName>
                                        </p:attrNameLst>
                                      </p:cBhvr>
                                      <p:to>
                                        <p:strVal val="(#ppt_y+0.4)"/>
                                      </p:to>
                                    </p:set>
                                    <p:anim from="(#ppt_y+0.4)" to="(#ppt_y)" calcmode="lin" valueType="num">
                                      <p:cBhvr>
                                        <p:cTn id="22" dur="615" accel="100000" fill="hold">
                                          <p:stCondLst>
                                            <p:cond delay="385"/>
                                          </p:stCondLst>
                                        </p:cTn>
                                        <p:tgtEl>
                                          <p:spTgt spid="2050"/>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agenda.jpg"/>
          <p:cNvPicPr>
            <a:picLocks noGrp="1" noChangeAspect="1"/>
          </p:cNvPicPr>
          <p:nvPr>
            <p:ph idx="1"/>
          </p:nvPr>
        </p:nvPicPr>
        <p:blipFill>
          <a:blip r:embed="rId2" cstate="screen"/>
          <a:stretch>
            <a:fillRect/>
          </a:stretch>
        </p:blipFill>
        <p:spPr>
          <a:xfrm>
            <a:off x="0" y="0"/>
            <a:ext cx="9144000" cy="6858000"/>
          </a:xfrm>
        </p:spPr>
      </p:pic>
      <p:sp>
        <p:nvSpPr>
          <p:cNvPr id="2" name="Title 1"/>
          <p:cNvSpPr>
            <a:spLocks noGrp="1"/>
          </p:cNvSpPr>
          <p:nvPr>
            <p:ph type="title"/>
          </p:nvPr>
        </p:nvSpPr>
        <p:spPr>
          <a:xfrm rot="972349">
            <a:off x="224600" y="2573486"/>
            <a:ext cx="8229600" cy="1143000"/>
          </a:xfrm>
        </p:spPr>
        <p:txBody>
          <a:bodyPr/>
          <a:lstStyle/>
          <a:p>
            <a:r>
              <a:rPr lang="en-US" dirty="0" smtClean="0">
                <a:effectLst>
                  <a:outerShdw blurRad="38100" dist="38100" dir="2700000" algn="tl">
                    <a:srgbClr val="000000">
                      <a:alpha val="43137"/>
                    </a:srgbClr>
                  </a:outerShdw>
                </a:effectLst>
              </a:rPr>
              <a:t>No agenda, no </a:t>
            </a:r>
            <a:r>
              <a:rPr lang="en-US" dirty="0" err="1" smtClean="0">
                <a:effectLst>
                  <a:outerShdw blurRad="38100" dist="38100" dir="2700000" algn="tl">
                    <a:srgbClr val="000000">
                      <a:alpha val="43137"/>
                    </a:srgbClr>
                  </a:outerShdw>
                </a:effectLst>
              </a:rPr>
              <a:t>attenda</a:t>
            </a:r>
            <a:endParaRPr lang="en-US" dirty="0">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tardis.jpg"/>
          <p:cNvPicPr>
            <a:picLocks noGrp="1" noChangeAspect="1"/>
          </p:cNvPicPr>
          <p:nvPr>
            <p:ph idx="1"/>
          </p:nvPr>
        </p:nvPicPr>
        <p:blipFill>
          <a:blip r:embed="rId2" cstate="screen"/>
          <a:stretch>
            <a:fillRect/>
          </a:stretch>
        </p:blipFill>
        <p:spPr>
          <a:xfrm>
            <a:off x="1" y="1"/>
            <a:ext cx="9144000" cy="6858000"/>
          </a:xfrm>
        </p:spPr>
      </p:pic>
      <p:sp>
        <p:nvSpPr>
          <p:cNvPr id="2" name="Title 1"/>
          <p:cNvSpPr>
            <a:spLocks noGrp="1"/>
          </p:cNvSpPr>
          <p:nvPr>
            <p:ph type="title"/>
          </p:nvPr>
        </p:nvSpPr>
        <p:spPr>
          <a:xfrm>
            <a:off x="457200" y="0"/>
            <a:ext cx="8229600" cy="1143000"/>
          </a:xfrm>
        </p:spPr>
        <p:txBody>
          <a:bodyPr/>
          <a:lstStyle/>
          <a:p>
            <a:pPr algn="l"/>
            <a:r>
              <a:rPr lang="en-US" dirty="0" smtClean="0">
                <a:solidFill>
                  <a:schemeClr val="bg2"/>
                </a:solidFill>
                <a:effectLst>
                  <a:outerShdw blurRad="38100" dist="38100" dir="2700000" algn="tl">
                    <a:srgbClr val="000000">
                      <a:alpha val="43137"/>
                    </a:srgbClr>
                  </a:outerShdw>
                </a:effectLst>
              </a:rPr>
              <a:t>If you aren’t early…</a:t>
            </a:r>
            <a:endParaRPr lang="en-US" dirty="0">
              <a:solidFill>
                <a:schemeClr val="bg2"/>
              </a:solidFill>
              <a:effectLst>
                <a:outerShdw blurRad="38100" dist="38100" dir="2700000" algn="tl">
                  <a:srgbClr val="000000">
                    <a:alpha val="43137"/>
                  </a:srgbClr>
                </a:outerShdw>
              </a:effectLst>
            </a:endParaRPr>
          </a:p>
        </p:txBody>
      </p:sp>
      <p:sp>
        <p:nvSpPr>
          <p:cNvPr id="5" name="Title 1"/>
          <p:cNvSpPr txBox="1">
            <a:spLocks/>
          </p:cNvSpPr>
          <p:nvPr/>
        </p:nvSpPr>
        <p:spPr>
          <a:xfrm>
            <a:off x="914400" y="5715000"/>
            <a:ext cx="7772400" cy="1143000"/>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chemeClr val="bg2"/>
                </a:solidFill>
                <a:effectLst>
                  <a:outerShdw blurRad="38100" dist="38100" dir="2700000" algn="tl">
                    <a:srgbClr val="000000">
                      <a:alpha val="43137"/>
                    </a:srgbClr>
                  </a:outerShdw>
                </a:effectLst>
                <a:uLnTx/>
                <a:uFillTx/>
                <a:latin typeface="+mj-lt"/>
                <a:ea typeface="+mj-ea"/>
                <a:cs typeface="+mj-cs"/>
              </a:rPr>
              <a:t>… you’re late!</a:t>
            </a:r>
            <a:endParaRPr kumimoji="0" lang="en-US" sz="4400" b="0" i="0" u="none" strike="noStrike" kern="1200" cap="none" spc="0" normalizeH="0" baseline="0" noProof="0" dirty="0">
              <a:ln>
                <a:noFill/>
              </a:ln>
              <a:solidFill>
                <a:schemeClr val="bg2"/>
              </a:solidFill>
              <a:effectLst>
                <a:outerShdw blurRad="38100" dist="38100" dir="2700000" algn="tl">
                  <a:srgbClr val="000000">
                    <a:alpha val="43137"/>
                  </a:srgbClr>
                </a:outerShdw>
              </a:effectLst>
              <a:uLnTx/>
              <a:uFillTx/>
              <a:latin typeface="+mj-lt"/>
              <a:ea typeface="+mj-ea"/>
              <a:cs typeface="+mj-cs"/>
            </a:endParaRPr>
          </a:p>
        </p:txBody>
      </p:sp>
    </p:spTree>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tiger scout.jpg"/>
          <p:cNvPicPr>
            <a:picLocks noGrp="1" noChangeAspect="1"/>
          </p:cNvPicPr>
          <p:nvPr>
            <p:ph idx="1"/>
          </p:nvPr>
        </p:nvPicPr>
        <p:blipFill>
          <a:blip r:embed="rId2" cstate="screen"/>
          <a:stretch>
            <a:fillRect/>
          </a:stretch>
        </p:blipFill>
        <p:spPr>
          <a:xfrm>
            <a:off x="3505200" y="-106363"/>
            <a:ext cx="5223272" cy="6964363"/>
          </a:xfrm>
        </p:spPr>
      </p:pic>
      <p:sp>
        <p:nvSpPr>
          <p:cNvPr id="2" name="Title 1"/>
          <p:cNvSpPr>
            <a:spLocks noGrp="1"/>
          </p:cNvSpPr>
          <p:nvPr>
            <p:ph type="title"/>
          </p:nvPr>
        </p:nvSpPr>
        <p:spPr>
          <a:xfrm>
            <a:off x="228600" y="2857500"/>
            <a:ext cx="5791200" cy="1143000"/>
          </a:xfrm>
        </p:spPr>
        <p:txBody>
          <a:bodyPr>
            <a:normAutofit/>
          </a:bodyPr>
          <a:lstStyle/>
          <a:p>
            <a:pPr algn="l"/>
            <a:r>
              <a:rPr lang="en-US" sz="6600" dirty="0" smtClean="0">
                <a:effectLst>
                  <a:outerShdw blurRad="38100" dist="38100" dir="2700000" algn="tl">
                    <a:srgbClr val="000000">
                      <a:alpha val="43137"/>
                    </a:srgbClr>
                  </a:outerShdw>
                </a:effectLst>
              </a:rPr>
              <a:t>Be prepared</a:t>
            </a:r>
            <a:endParaRPr lang="en-US" sz="6600" dirty="0">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chiuaua ears.jpg"/>
          <p:cNvPicPr>
            <a:picLocks noGrp="1" noChangeAspect="1"/>
          </p:cNvPicPr>
          <p:nvPr>
            <p:ph idx="1"/>
          </p:nvPr>
        </p:nvPicPr>
        <p:blipFill>
          <a:blip r:embed="rId2"/>
          <a:stretch>
            <a:fillRect/>
          </a:stretch>
        </p:blipFill>
        <p:spPr>
          <a:xfrm>
            <a:off x="0" y="-28799"/>
            <a:ext cx="9144001" cy="6886799"/>
          </a:xfrm>
        </p:spPr>
      </p:pic>
      <p:sp>
        <p:nvSpPr>
          <p:cNvPr id="2" name="Title 1"/>
          <p:cNvSpPr>
            <a:spLocks noGrp="1"/>
          </p:cNvSpPr>
          <p:nvPr>
            <p:ph type="title"/>
          </p:nvPr>
        </p:nvSpPr>
        <p:spPr/>
        <p:txBody>
          <a:bodyPr>
            <a:normAutofit fontScale="90000"/>
          </a:bodyPr>
          <a:lstStyle/>
          <a:p>
            <a:pPr algn="l"/>
            <a:r>
              <a:rPr lang="en-US" dirty="0" smtClean="0">
                <a:solidFill>
                  <a:schemeClr val="bg2"/>
                </a:solidFill>
                <a:effectLst>
                  <a:outerShdw blurRad="38100" dist="38100" dir="2700000" algn="tl">
                    <a:srgbClr val="000000">
                      <a:alpha val="43137"/>
                    </a:srgbClr>
                  </a:outerShdw>
                </a:effectLst>
              </a:rPr>
              <a:t>Listen with two ears, </a:t>
            </a:r>
            <a:br>
              <a:rPr lang="en-US" dirty="0" smtClean="0">
                <a:solidFill>
                  <a:schemeClr val="bg2"/>
                </a:solidFill>
                <a:effectLst>
                  <a:outerShdw blurRad="38100" dist="38100" dir="2700000" algn="tl">
                    <a:srgbClr val="000000">
                      <a:alpha val="43137"/>
                    </a:srgbClr>
                  </a:outerShdw>
                </a:effectLst>
              </a:rPr>
            </a:br>
            <a:r>
              <a:rPr lang="en-US" dirty="0" smtClean="0">
                <a:solidFill>
                  <a:schemeClr val="bg2"/>
                </a:solidFill>
                <a:effectLst>
                  <a:outerShdw blurRad="38100" dist="38100" dir="2700000" algn="tl">
                    <a:srgbClr val="000000">
                      <a:alpha val="43137"/>
                    </a:srgbClr>
                  </a:outerShdw>
                </a:effectLst>
              </a:rPr>
              <a:t>talk with one mouth.</a:t>
            </a:r>
            <a:endParaRPr lang="en-US" dirty="0">
              <a:solidFill>
                <a:schemeClr val="bg2"/>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broken relationship.jpg"/>
          <p:cNvPicPr>
            <a:picLocks noGrp="1" noChangeAspect="1"/>
          </p:cNvPicPr>
          <p:nvPr>
            <p:ph idx="1"/>
          </p:nvPr>
        </p:nvPicPr>
        <p:blipFill>
          <a:blip r:embed="rId2" cstate="screen"/>
          <a:stretch>
            <a:fillRect/>
          </a:stretch>
        </p:blipFill>
        <p:spPr>
          <a:xfrm>
            <a:off x="0" y="1"/>
            <a:ext cx="9147052" cy="6858000"/>
          </a:xfrm>
        </p:spPr>
      </p:pic>
      <p:sp>
        <p:nvSpPr>
          <p:cNvPr id="2" name="Title 1"/>
          <p:cNvSpPr>
            <a:spLocks noGrp="1"/>
          </p:cNvSpPr>
          <p:nvPr>
            <p:ph type="title"/>
          </p:nvPr>
        </p:nvSpPr>
        <p:spPr>
          <a:xfrm>
            <a:off x="152400" y="152400"/>
            <a:ext cx="8229600" cy="1143000"/>
          </a:xfrm>
        </p:spPr>
        <p:txBody>
          <a:bodyPr>
            <a:normAutofit fontScale="90000"/>
          </a:bodyPr>
          <a:lstStyle/>
          <a:p>
            <a:pPr algn="l"/>
            <a:r>
              <a:rPr lang="en-US" dirty="0" smtClean="0">
                <a:effectLst>
                  <a:outerShdw blurRad="38100" dist="38100" dir="2700000" algn="tl">
                    <a:srgbClr val="000000">
                      <a:alpha val="43137"/>
                    </a:srgbClr>
                  </a:outerShdw>
                </a:effectLst>
              </a:rPr>
              <a:t>Build</a:t>
            </a:r>
            <a:r>
              <a:rPr lang="en-US" baseline="0" dirty="0" smtClean="0">
                <a:effectLst>
                  <a:outerShdw blurRad="38100" dist="38100" dir="2700000" algn="tl">
                    <a:srgbClr val="000000">
                      <a:alpha val="43137"/>
                    </a:srgbClr>
                  </a:outerShdw>
                </a:effectLst>
              </a:rPr>
              <a:t> trust, and focus on the relationship.</a:t>
            </a:r>
            <a:endParaRPr lang="en-US" dirty="0">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award podium.jpg"/>
          <p:cNvPicPr>
            <a:picLocks noGrp="1" noChangeAspect="1"/>
          </p:cNvPicPr>
          <p:nvPr>
            <p:ph idx="1"/>
          </p:nvPr>
        </p:nvPicPr>
        <p:blipFill>
          <a:blip r:embed="rId2" cstate="screen"/>
          <a:stretch>
            <a:fillRect/>
          </a:stretch>
        </p:blipFill>
        <p:spPr>
          <a:xfrm>
            <a:off x="1373160" y="1524000"/>
            <a:ext cx="6397680" cy="5283725"/>
          </a:xfrm>
        </p:spPr>
      </p:pic>
      <p:sp>
        <p:nvSpPr>
          <p:cNvPr id="2" name="Title 1"/>
          <p:cNvSpPr>
            <a:spLocks noGrp="1"/>
          </p:cNvSpPr>
          <p:nvPr>
            <p:ph type="title"/>
          </p:nvPr>
        </p:nvSpPr>
        <p:spPr>
          <a:xfrm>
            <a:off x="304800" y="274638"/>
            <a:ext cx="8382000" cy="1477962"/>
          </a:xfrm>
        </p:spPr>
        <p:txBody>
          <a:bodyPr>
            <a:noAutofit/>
          </a:bodyPr>
          <a:lstStyle/>
          <a:p>
            <a:r>
              <a:rPr lang="en-US" sz="5400" dirty="0" smtClean="0">
                <a:effectLst>
                  <a:outerShdw blurRad="38100" dist="38100" dir="2700000" algn="tl">
                    <a:srgbClr val="000000">
                      <a:alpha val="43137"/>
                    </a:srgbClr>
                  </a:outerShdw>
                </a:effectLst>
              </a:rPr>
              <a:t>Winners find</a:t>
            </a:r>
            <a:r>
              <a:rPr lang="en-US" sz="5400" baseline="0" dirty="0" smtClean="0">
                <a:effectLst>
                  <a:outerShdw blurRad="38100" dist="38100" dir="2700000" algn="tl">
                    <a:srgbClr val="000000">
                      <a:alpha val="43137"/>
                    </a:srgbClr>
                  </a:outerShdw>
                </a:effectLst>
              </a:rPr>
              <a:t> solutions,</a:t>
            </a:r>
            <a:br>
              <a:rPr lang="en-US" sz="5400" baseline="0" dirty="0" smtClean="0">
                <a:effectLst>
                  <a:outerShdw blurRad="38100" dist="38100" dir="2700000" algn="tl">
                    <a:srgbClr val="000000">
                      <a:alpha val="43137"/>
                    </a:srgbClr>
                  </a:outerShdw>
                </a:effectLst>
              </a:rPr>
            </a:br>
            <a:r>
              <a:rPr lang="en-US" sz="5400" baseline="0" dirty="0" smtClean="0">
                <a:effectLst>
                  <a:outerShdw blurRad="38100" dist="38100" dir="2700000" algn="tl">
                    <a:srgbClr val="000000">
                      <a:alpha val="43137"/>
                    </a:srgbClr>
                  </a:outerShdw>
                </a:effectLst>
              </a:rPr>
              <a:t> losers find excuses.</a:t>
            </a:r>
            <a:endParaRPr lang="en-US" sz="5400" dirty="0">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1" name="Picture 1"/>
          <p:cNvPicPr>
            <a:picLocks noChangeAspect="1" noChangeArrowheads="1"/>
          </p:cNvPicPr>
          <p:nvPr/>
        </p:nvPicPr>
        <p:blipFill>
          <a:blip r:embed="rId2"/>
          <a:srcRect/>
          <a:stretch>
            <a:fillRect/>
          </a:stretch>
        </p:blipFill>
        <p:spPr bwMode="auto">
          <a:xfrm>
            <a:off x="0" y="1"/>
            <a:ext cx="9224102" cy="6858000"/>
          </a:xfrm>
          <a:prstGeom prst="rect">
            <a:avLst/>
          </a:prstGeom>
          <a:noFill/>
          <a:ln w="9525">
            <a:noFill/>
            <a:miter lim="800000"/>
            <a:headEnd/>
            <a:tailEnd/>
          </a:ln>
          <a:effectLst/>
        </p:spPr>
      </p:pic>
      <p:sp>
        <p:nvSpPr>
          <p:cNvPr id="2" name="Title 1"/>
          <p:cNvSpPr>
            <a:spLocks noGrp="1"/>
          </p:cNvSpPr>
          <p:nvPr>
            <p:ph type="title"/>
          </p:nvPr>
        </p:nvSpPr>
        <p:spPr>
          <a:xfrm>
            <a:off x="5562600" y="1257300"/>
            <a:ext cx="3352800" cy="4343400"/>
          </a:xfrm>
        </p:spPr>
        <p:txBody>
          <a:bodyPr>
            <a:noAutofit/>
          </a:bodyPr>
          <a:lstStyle/>
          <a:p>
            <a:pPr algn="r"/>
            <a:r>
              <a:rPr lang="en-US" sz="4800" dirty="0" smtClean="0">
                <a:solidFill>
                  <a:schemeClr val="bg2"/>
                </a:solidFill>
                <a:effectLst>
                  <a:outerShdw blurRad="38100" dist="38100" dir="2700000" algn="tl">
                    <a:srgbClr val="000000">
                      <a:alpha val="43137"/>
                    </a:srgbClr>
                  </a:outerShdw>
                </a:effectLst>
              </a:rPr>
              <a:t>Empathy- read </a:t>
            </a:r>
            <a:br>
              <a:rPr lang="en-US" sz="4800" dirty="0" smtClean="0">
                <a:solidFill>
                  <a:schemeClr val="bg2"/>
                </a:solidFill>
                <a:effectLst>
                  <a:outerShdw blurRad="38100" dist="38100" dir="2700000" algn="tl">
                    <a:srgbClr val="000000">
                      <a:alpha val="43137"/>
                    </a:srgbClr>
                  </a:outerShdw>
                </a:effectLst>
              </a:rPr>
            </a:br>
            <a:r>
              <a:rPr lang="en-US" sz="4800" dirty="0" smtClean="0">
                <a:solidFill>
                  <a:schemeClr val="bg2"/>
                </a:solidFill>
                <a:effectLst>
                  <a:outerShdw blurRad="38100" dist="38100" dir="2700000" algn="tl">
                    <a:srgbClr val="000000">
                      <a:alpha val="43137"/>
                    </a:srgbClr>
                  </a:outerShdw>
                </a:effectLst>
              </a:rPr>
              <a:t>and understand their</a:t>
            </a:r>
            <a:br>
              <a:rPr lang="en-US" sz="4800" dirty="0" smtClean="0">
                <a:solidFill>
                  <a:schemeClr val="bg2"/>
                </a:solidFill>
                <a:effectLst>
                  <a:outerShdw blurRad="38100" dist="38100" dir="2700000" algn="tl">
                    <a:srgbClr val="000000">
                      <a:alpha val="43137"/>
                    </a:srgbClr>
                  </a:outerShdw>
                </a:effectLst>
              </a:rPr>
            </a:br>
            <a:r>
              <a:rPr lang="en-US" sz="4800" dirty="0" smtClean="0">
                <a:solidFill>
                  <a:schemeClr val="bg2"/>
                </a:solidFill>
                <a:effectLst>
                  <a:outerShdw blurRad="38100" dist="38100" dir="2700000" algn="tl">
                    <a:srgbClr val="000000">
                      <a:alpha val="43137"/>
                    </a:srgbClr>
                  </a:outerShdw>
                </a:effectLst>
              </a:rPr>
              <a:t>feelings.</a:t>
            </a:r>
            <a:endParaRPr lang="en-US" sz="4800" dirty="0">
              <a:solidFill>
                <a:schemeClr val="bg2"/>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road lines.jpg"/>
          <p:cNvPicPr>
            <a:picLocks noGrp="1" noChangeAspect="1"/>
          </p:cNvPicPr>
          <p:nvPr>
            <p:ph idx="1"/>
          </p:nvPr>
        </p:nvPicPr>
        <p:blipFill>
          <a:blip r:embed="rId2"/>
          <a:srcRect/>
          <a:stretch>
            <a:fillRect/>
          </a:stretch>
        </p:blipFill>
        <p:spPr>
          <a:xfrm>
            <a:off x="0" y="0"/>
            <a:ext cx="9144000" cy="6937399"/>
          </a:xfrm>
        </p:spPr>
      </p:pic>
      <p:sp>
        <p:nvSpPr>
          <p:cNvPr id="2" name="Title 1"/>
          <p:cNvSpPr>
            <a:spLocks noGrp="1"/>
          </p:cNvSpPr>
          <p:nvPr>
            <p:ph type="title"/>
          </p:nvPr>
        </p:nvSpPr>
        <p:spPr>
          <a:xfrm>
            <a:off x="76200" y="0"/>
            <a:ext cx="8229600" cy="1143000"/>
          </a:xfrm>
        </p:spPr>
        <p:txBody>
          <a:bodyPr/>
          <a:lstStyle/>
          <a:p>
            <a:pPr algn="l"/>
            <a:r>
              <a:rPr lang="en-US" b="1" dirty="0" smtClean="0">
                <a:solidFill>
                  <a:schemeClr val="bg2"/>
                </a:solidFill>
                <a:effectLst>
                  <a:outerShdw blurRad="38100" dist="38100" dir="2700000" algn="tl">
                    <a:srgbClr val="000000">
                      <a:alpha val="43137"/>
                    </a:srgbClr>
                  </a:outerShdw>
                </a:effectLst>
              </a:rPr>
              <a:t>The road I’ve travelled</a:t>
            </a:r>
            <a:endParaRPr lang="en-US" b="1" dirty="0">
              <a:solidFill>
                <a:schemeClr val="bg2"/>
              </a:solidFill>
              <a:effectLst>
                <a:outerShdw blurRad="38100" dist="38100" dir="2700000" algn="tl">
                  <a:srgbClr val="000000">
                    <a:alpha val="43137"/>
                  </a:srgbClr>
                </a:outerShdw>
              </a:effectLst>
            </a:endParaRPr>
          </a:p>
        </p:txBody>
      </p:sp>
      <p:pic>
        <p:nvPicPr>
          <p:cNvPr id="5" name="Picture 4" descr="This image shows the logo for the Ohio Arts Council (OAC). It is a stylized outline of a map of Ohio, with the words Ohio Arts Council written underneath. Clicking on this image, which is located in the same place on each page, will always take you to the Home page of the Ohio Arts Council.">
            <a:hlinkClick r:id="rId3"/>
          </p:cNvPr>
          <p:cNvPicPr>
            <a:picLocks noChangeAspect="1" noChangeArrowheads="1"/>
          </p:cNvPicPr>
          <p:nvPr/>
        </p:nvPicPr>
        <p:blipFill>
          <a:blip r:embed="rId4"/>
          <a:srcRect/>
          <a:stretch>
            <a:fillRect/>
          </a:stretch>
        </p:blipFill>
        <p:spPr bwMode="auto">
          <a:xfrm>
            <a:off x="5257800" y="914400"/>
            <a:ext cx="3229332" cy="2057400"/>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7" name="Picture 3" descr="C:\Users\brprince\Documents\QSI\Brand\1.5 Stacked Line.jpg"/>
          <p:cNvPicPr>
            <a:picLocks noChangeAspect="1" noChangeArrowheads="1"/>
          </p:cNvPicPr>
          <p:nvPr/>
        </p:nvPicPr>
        <p:blipFill>
          <a:blip r:embed="rId5"/>
          <a:srcRect/>
          <a:stretch>
            <a:fillRect/>
          </a:stretch>
        </p:blipFill>
        <p:spPr bwMode="auto">
          <a:xfrm>
            <a:off x="381000" y="3276600"/>
            <a:ext cx="2667000" cy="3266975"/>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8" name="TextBox 7"/>
          <p:cNvSpPr txBox="1"/>
          <p:nvPr/>
        </p:nvSpPr>
        <p:spPr>
          <a:xfrm>
            <a:off x="990600" y="1143000"/>
            <a:ext cx="2667000" cy="1107996"/>
          </a:xfrm>
          <a:prstGeom prst="rect">
            <a:avLst/>
          </a:prstGeom>
          <a:noFill/>
        </p:spPr>
        <p:txBody>
          <a:bodyPr wrap="square" rtlCol="0">
            <a:spAutoFit/>
          </a:bodyPr>
          <a:lstStyle/>
          <a:p>
            <a:r>
              <a:rPr lang="en-US" sz="6600" dirty="0" err="1" smtClean="0">
                <a:solidFill>
                  <a:schemeClr val="accent1">
                    <a:lumMod val="20000"/>
                    <a:lumOff val="80000"/>
                  </a:schemeClr>
                </a:solidFill>
                <a:effectLst>
                  <a:outerShdw blurRad="38100" dist="38100" dir="2700000" algn="tl">
                    <a:srgbClr val="000000">
                      <a:alpha val="43137"/>
                    </a:srgbClr>
                  </a:outerShdw>
                </a:effectLst>
              </a:rPr>
              <a:t>Scimus</a:t>
            </a:r>
            <a:endParaRPr lang="en-US" sz="6600" dirty="0">
              <a:solidFill>
                <a:schemeClr val="accent1">
                  <a:lumMod val="20000"/>
                  <a:lumOff val="80000"/>
                </a:schemeClr>
              </a:solidFill>
              <a:effectLst>
                <a:outerShdw blurRad="38100" dist="38100" dir="2700000" algn="tl">
                  <a:srgbClr val="000000">
                    <a:alpha val="43137"/>
                  </a:srgbClr>
                </a:outerShdw>
              </a:effectLst>
            </a:endParaRPr>
          </a:p>
        </p:txBody>
      </p:sp>
      <p:grpSp>
        <p:nvGrpSpPr>
          <p:cNvPr id="10" name="Group 9"/>
          <p:cNvGrpSpPr/>
          <p:nvPr/>
        </p:nvGrpSpPr>
        <p:grpSpPr>
          <a:xfrm>
            <a:off x="3886200" y="4648200"/>
            <a:ext cx="4038600" cy="2209800"/>
            <a:chOff x="3886200" y="4648200"/>
            <a:chExt cx="4038600" cy="2209800"/>
          </a:xfrm>
        </p:grpSpPr>
        <p:sp>
          <p:nvSpPr>
            <p:cNvPr id="9" name="Rectangle 8"/>
            <p:cNvSpPr/>
            <p:nvPr/>
          </p:nvSpPr>
          <p:spPr>
            <a:xfrm>
              <a:off x="3886200" y="4648200"/>
              <a:ext cx="4038600" cy="2209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2" descr="http://www.titlefirst.com/WHO.WE.ARE/includes/images/Services.Realtor.NAV2_04.jpg">
              <a:hlinkClick r:id="rId6"/>
            </p:cNvPr>
            <p:cNvPicPr>
              <a:picLocks noChangeAspect="1" noChangeArrowheads="1"/>
            </p:cNvPicPr>
            <p:nvPr/>
          </p:nvPicPr>
          <p:blipFill>
            <a:blip r:embed="rId7"/>
            <a:srcRect/>
            <a:stretch>
              <a:fillRect/>
            </a:stretch>
          </p:blipFill>
          <p:spPr bwMode="auto">
            <a:xfrm>
              <a:off x="4114800" y="4800600"/>
              <a:ext cx="3671455" cy="1905000"/>
            </a:xfrm>
            <a:prstGeom prst="rect">
              <a:avLst/>
            </a:prstGeom>
            <a:noFill/>
          </p:spPr>
        </p:pic>
      </p:grpSp>
      <p:grpSp>
        <p:nvGrpSpPr>
          <p:cNvPr id="13" name="Group 12"/>
          <p:cNvGrpSpPr/>
          <p:nvPr/>
        </p:nvGrpSpPr>
        <p:grpSpPr>
          <a:xfrm>
            <a:off x="3200400" y="3048000"/>
            <a:ext cx="2514600" cy="1066800"/>
            <a:chOff x="-2895600" y="685800"/>
            <a:chExt cx="2514600" cy="1066800"/>
          </a:xfrm>
        </p:grpSpPr>
        <p:sp>
          <p:nvSpPr>
            <p:cNvPr id="12" name="Rectangle 11"/>
            <p:cNvSpPr/>
            <p:nvPr/>
          </p:nvSpPr>
          <p:spPr>
            <a:xfrm>
              <a:off x="-2895600" y="685800"/>
              <a:ext cx="2514600" cy="1066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1924" name="Picture 4" descr="blue diesel">
              <a:hlinkClick r:id="rId8"/>
            </p:cNvPr>
            <p:cNvPicPr>
              <a:picLocks noChangeAspect="1" noChangeArrowheads="1"/>
            </p:cNvPicPr>
            <p:nvPr/>
          </p:nvPicPr>
          <p:blipFill>
            <a:blip r:embed="rId9"/>
            <a:srcRect/>
            <a:stretch>
              <a:fillRect/>
            </a:stretch>
          </p:blipFill>
          <p:spPr bwMode="auto">
            <a:xfrm>
              <a:off x="-2743200" y="838200"/>
              <a:ext cx="2286000" cy="842213"/>
            </a:xfrm>
            <a:prstGeom prst="rect">
              <a:avLst/>
            </a:prstGeom>
            <a:noFill/>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450" decel="100000" fill="hold"/>
                                        <p:tgtEl>
                                          <p:spTgt spid="5"/>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anim calcmode="lin" valueType="num">
                                      <p:cBhvr>
                                        <p:cTn id="16" dur="500" fill="hold"/>
                                        <p:tgtEl>
                                          <p:spTgt spid="10"/>
                                        </p:tgtEl>
                                        <p:attrNameLst>
                                          <p:attrName>ppt_x</p:attrName>
                                        </p:attrNameLst>
                                      </p:cBhvr>
                                      <p:tavLst>
                                        <p:tav tm="0">
                                          <p:val>
                                            <p:strVal val="#ppt_x"/>
                                          </p:val>
                                        </p:tav>
                                        <p:tav tm="100000">
                                          <p:val>
                                            <p:strVal val="#ppt_x"/>
                                          </p:val>
                                        </p:tav>
                                      </p:tavLst>
                                    </p:anim>
                                    <p:anim calcmode="lin" valueType="num">
                                      <p:cBhvr>
                                        <p:cTn id="17" dur="450" decel="100000" fill="hold"/>
                                        <p:tgtEl>
                                          <p:spTgt spid="10"/>
                                        </p:tgtEl>
                                        <p:attrNameLst>
                                          <p:attrName>ppt_y</p:attrName>
                                        </p:attrNameLst>
                                      </p:cBhvr>
                                      <p:tavLst>
                                        <p:tav tm="0">
                                          <p:val>
                                            <p:strVal val="#ppt_y+1"/>
                                          </p:val>
                                        </p:tav>
                                        <p:tav tm="100000">
                                          <p:val>
                                            <p:strVal val="#ppt_y-.03"/>
                                          </p:val>
                                        </p:tav>
                                      </p:tavLst>
                                    </p:anim>
                                    <p:anim calcmode="lin" valueType="num">
                                      <p:cBhvr>
                                        <p:cTn id="18" dur="50" accel="100000" fill="hold">
                                          <p:stCondLst>
                                            <p:cond delay="450"/>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4" presetClass="entr" presetSubtype="0" accel="10000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strVal val="#ppt_w*0.05"/>
                                          </p:val>
                                        </p:tav>
                                        <p:tav tm="100000">
                                          <p:val>
                                            <p:strVal val="#ppt_w"/>
                                          </p:val>
                                        </p:tav>
                                      </p:tavLst>
                                    </p:anim>
                                    <p:anim calcmode="lin" valueType="num">
                                      <p:cBhvr>
                                        <p:cTn id="24" dur="500" fill="hold"/>
                                        <p:tgtEl>
                                          <p:spTgt spid="8"/>
                                        </p:tgtEl>
                                        <p:attrNameLst>
                                          <p:attrName>ppt_h</p:attrName>
                                        </p:attrNameLst>
                                      </p:cBhvr>
                                      <p:tavLst>
                                        <p:tav tm="0">
                                          <p:val>
                                            <p:strVal val="#ppt_h"/>
                                          </p:val>
                                        </p:tav>
                                        <p:tav tm="100000">
                                          <p:val>
                                            <p:strVal val="#ppt_h"/>
                                          </p:val>
                                        </p:tav>
                                      </p:tavLst>
                                    </p:anim>
                                    <p:anim calcmode="lin" valueType="num">
                                      <p:cBhvr>
                                        <p:cTn id="25" dur="500" fill="hold"/>
                                        <p:tgtEl>
                                          <p:spTgt spid="8"/>
                                        </p:tgtEl>
                                        <p:attrNameLst>
                                          <p:attrName>ppt_x</p:attrName>
                                        </p:attrNameLst>
                                      </p:cBhvr>
                                      <p:tavLst>
                                        <p:tav tm="0">
                                          <p:val>
                                            <p:strVal val="#ppt_x-.2"/>
                                          </p:val>
                                        </p:tav>
                                        <p:tav tm="100000">
                                          <p:val>
                                            <p:strVal val="#ppt_x"/>
                                          </p:val>
                                        </p:tav>
                                      </p:tavLst>
                                    </p:anim>
                                    <p:anim calcmode="lin" valueType="num">
                                      <p:cBhvr>
                                        <p:cTn id="26" dur="500" fill="hold"/>
                                        <p:tgtEl>
                                          <p:spTgt spid="8"/>
                                        </p:tgtEl>
                                        <p:attrNameLst>
                                          <p:attrName>ppt_y</p:attrName>
                                        </p:attrNameLst>
                                      </p:cBhvr>
                                      <p:tavLst>
                                        <p:tav tm="0">
                                          <p:val>
                                            <p:strVal val="#ppt_y"/>
                                          </p:val>
                                        </p:tav>
                                        <p:tav tm="100000">
                                          <p:val>
                                            <p:strVal val="#ppt_y"/>
                                          </p:val>
                                        </p:tav>
                                      </p:tavLst>
                                    </p:anim>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51" presetClass="entr" presetSubtype="0"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93" decel="100000"/>
                                        <p:tgtEl>
                                          <p:spTgt spid="7"/>
                                        </p:tgtEl>
                                      </p:cBhvr>
                                    </p:animEffect>
                                    <p:animScale>
                                      <p:cBhvr>
                                        <p:cTn id="33" dur="193" decel="100000"/>
                                        <p:tgtEl>
                                          <p:spTgt spid="7"/>
                                        </p:tgtEl>
                                      </p:cBhvr>
                                      <p:from x="10000" y="10000"/>
                                      <p:to x="200000" y="450000"/>
                                    </p:animScale>
                                    <p:animScale>
                                      <p:cBhvr>
                                        <p:cTn id="34" dur="308" accel="100000" fill="hold">
                                          <p:stCondLst>
                                            <p:cond delay="193"/>
                                          </p:stCondLst>
                                        </p:cTn>
                                        <p:tgtEl>
                                          <p:spTgt spid="7"/>
                                        </p:tgtEl>
                                      </p:cBhvr>
                                      <p:from x="200000" y="450000"/>
                                      <p:to x="100000" y="100000"/>
                                    </p:animScale>
                                    <p:set>
                                      <p:cBhvr>
                                        <p:cTn id="35" dur="193" fill="hold"/>
                                        <p:tgtEl>
                                          <p:spTgt spid="7"/>
                                        </p:tgtEl>
                                        <p:attrNameLst>
                                          <p:attrName>ppt_x</p:attrName>
                                        </p:attrNameLst>
                                      </p:cBhvr>
                                      <p:to>
                                        <p:strVal val="(0.5)"/>
                                      </p:to>
                                    </p:set>
                                    <p:anim from="(0.5)" to="(#ppt_x)" calcmode="lin" valueType="num">
                                      <p:cBhvr>
                                        <p:cTn id="36" dur="308" accel="100000" fill="hold">
                                          <p:stCondLst>
                                            <p:cond delay="193"/>
                                          </p:stCondLst>
                                        </p:cTn>
                                        <p:tgtEl>
                                          <p:spTgt spid="7"/>
                                        </p:tgtEl>
                                        <p:attrNameLst>
                                          <p:attrName>ppt_x</p:attrName>
                                        </p:attrNameLst>
                                      </p:cBhvr>
                                    </p:anim>
                                    <p:set>
                                      <p:cBhvr>
                                        <p:cTn id="37" dur="193" fill="hold"/>
                                        <p:tgtEl>
                                          <p:spTgt spid="7"/>
                                        </p:tgtEl>
                                        <p:attrNameLst>
                                          <p:attrName>ppt_y</p:attrName>
                                        </p:attrNameLst>
                                      </p:cBhvr>
                                      <p:to>
                                        <p:strVal val="(#ppt_y+0.4)"/>
                                      </p:to>
                                    </p:set>
                                    <p:anim from="(#ppt_y+0.4)" to="(#ppt_y)" calcmode="lin" valueType="num">
                                      <p:cBhvr>
                                        <p:cTn id="38" dur="308" accel="100000" fill="hold">
                                          <p:stCondLst>
                                            <p:cond delay="193"/>
                                          </p:stCondLst>
                                        </p:cTn>
                                        <p:tgtEl>
                                          <p:spTgt spid="7"/>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red pipes.jpg"/>
          <p:cNvPicPr>
            <a:picLocks noGrp="1" noChangeAspect="1"/>
          </p:cNvPicPr>
          <p:nvPr>
            <p:ph idx="1"/>
          </p:nvPr>
        </p:nvPicPr>
        <p:blipFill>
          <a:blip r:embed="rId2"/>
          <a:srcRect/>
          <a:stretch>
            <a:fillRect/>
          </a:stretch>
        </p:blipFill>
        <p:spPr>
          <a:xfrm>
            <a:off x="0" y="0"/>
            <a:ext cx="9144000" cy="6858000"/>
          </a:xfrm>
        </p:spPr>
      </p:pic>
      <p:sp>
        <p:nvSpPr>
          <p:cNvPr id="2" name="Title 1"/>
          <p:cNvSpPr>
            <a:spLocks noGrp="1"/>
          </p:cNvSpPr>
          <p:nvPr>
            <p:ph type="title"/>
          </p:nvPr>
        </p:nvSpPr>
        <p:spPr>
          <a:xfrm>
            <a:off x="0" y="5486400"/>
            <a:ext cx="6400800" cy="1371600"/>
          </a:xfrm>
        </p:spPr>
        <p:txBody>
          <a:bodyPr>
            <a:noAutofit/>
          </a:bodyPr>
          <a:lstStyle/>
          <a:p>
            <a:r>
              <a:rPr lang="en-US" sz="6000" i="0" kern="1200" dirty="0" smtClean="0">
                <a:solidFill>
                  <a:schemeClr val="bg2"/>
                </a:solidFill>
                <a:effectLst>
                  <a:outerShdw blurRad="38100" dist="38100" dir="2700000" algn="tl">
                    <a:srgbClr val="000000">
                      <a:alpha val="43137"/>
                    </a:srgbClr>
                  </a:outerShdw>
                </a:effectLst>
                <a:latin typeface="+mj-lt"/>
                <a:ea typeface="+mj-ea"/>
                <a:cs typeface="+mj-cs"/>
              </a:rPr>
              <a:t>Don't be a plumber. </a:t>
            </a:r>
            <a:endParaRPr lang="en-US" sz="6000" dirty="0">
              <a:solidFill>
                <a:schemeClr val="bg2"/>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011362"/>
          </a:xfrm>
        </p:spPr>
        <p:txBody>
          <a:bodyPr>
            <a:normAutofit/>
          </a:bodyPr>
          <a:lstStyle/>
          <a:p>
            <a:r>
              <a:rPr lang="en-US" sz="4800" b="1" i="0" kern="1200" dirty="0" smtClean="0">
                <a:solidFill>
                  <a:schemeClr val="tx2"/>
                </a:solidFill>
                <a:effectLst>
                  <a:outerShdw blurRad="38100" dist="38100" dir="2700000" algn="tl">
                    <a:srgbClr val="000000">
                      <a:alpha val="43137"/>
                    </a:srgbClr>
                  </a:outerShdw>
                </a:effectLst>
                <a:latin typeface="+mj-lt"/>
                <a:ea typeface="+mj-ea"/>
                <a:cs typeface="+mj-cs"/>
              </a:rPr>
              <a:t>Do more of what works, and less of what doesn't.</a:t>
            </a:r>
          </a:p>
          <a:p>
            <a:endParaRPr lang="en-US" sz="4800" b="1" dirty="0">
              <a:solidFill>
                <a:schemeClr val="tx2"/>
              </a:solidFill>
              <a:effectLst>
                <a:outerShdw blurRad="38100" dist="38100" dir="2700000" algn="tl">
                  <a:srgbClr val="000000">
                    <a:alpha val="43137"/>
                  </a:srgbClr>
                </a:outerShdw>
              </a:effectLst>
            </a:endParaRPr>
          </a:p>
        </p:txBody>
      </p:sp>
      <p:pic>
        <p:nvPicPr>
          <p:cNvPr id="4" name="Content Placeholder 3" descr="up graph.jpg"/>
          <p:cNvPicPr>
            <a:picLocks noGrp="1" noChangeAspect="1"/>
          </p:cNvPicPr>
          <p:nvPr>
            <p:ph idx="1"/>
          </p:nvPr>
        </p:nvPicPr>
        <p:blipFill>
          <a:blip r:embed="rId2" cstate="screen"/>
          <a:stretch>
            <a:fillRect/>
          </a:stretch>
        </p:blipFill>
        <p:spPr>
          <a:xfrm>
            <a:off x="1631906" y="1600200"/>
            <a:ext cx="5880188" cy="4525963"/>
          </a:xfrm>
        </p:spPr>
      </p:pic>
    </p:spTree>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5" name="Picture 1"/>
          <p:cNvPicPr>
            <a:picLocks noGrp="1" noChangeAspect="1" noChangeArrowheads="1"/>
          </p:cNvPicPr>
          <p:nvPr>
            <p:ph idx="1"/>
          </p:nvPr>
        </p:nvPicPr>
        <p:blipFill>
          <a:blip r:embed="rId2"/>
          <a:srcRect/>
          <a:stretch>
            <a:fillRect/>
          </a:stretch>
        </p:blipFill>
        <p:spPr bwMode="auto">
          <a:xfrm>
            <a:off x="0" y="0"/>
            <a:ext cx="9881844" cy="6858000"/>
          </a:xfrm>
          <a:prstGeom prst="rect">
            <a:avLst/>
          </a:prstGeom>
          <a:noFill/>
          <a:ln w="9525">
            <a:noFill/>
            <a:miter lim="800000"/>
            <a:headEnd/>
            <a:tailEnd/>
          </a:ln>
          <a:effectLst/>
        </p:spPr>
      </p:pic>
      <p:sp>
        <p:nvSpPr>
          <p:cNvPr id="2" name="Title 1"/>
          <p:cNvSpPr>
            <a:spLocks noGrp="1"/>
          </p:cNvSpPr>
          <p:nvPr>
            <p:ph type="title"/>
          </p:nvPr>
        </p:nvSpPr>
        <p:spPr>
          <a:xfrm>
            <a:off x="76200" y="152400"/>
            <a:ext cx="3505200" cy="6477000"/>
          </a:xfrm>
        </p:spPr>
        <p:txBody>
          <a:bodyPr>
            <a:noAutofit/>
          </a:bodyPr>
          <a:lstStyle/>
          <a:p>
            <a:pPr algn="l"/>
            <a:r>
              <a:rPr lang="en-US" sz="6600" i="0" kern="1200" dirty="0" smtClean="0">
                <a:solidFill>
                  <a:schemeClr val="bg2"/>
                </a:solidFill>
                <a:effectLst>
                  <a:outerShdw blurRad="38100" dist="38100" dir="2700000" algn="tl">
                    <a:srgbClr val="000000">
                      <a:alpha val="43137"/>
                    </a:srgbClr>
                  </a:outerShdw>
                </a:effectLst>
                <a:latin typeface="+mj-lt"/>
                <a:ea typeface="+mj-ea"/>
                <a:cs typeface="+mj-cs"/>
              </a:rPr>
              <a:t>Focus</a:t>
            </a:r>
            <a:br>
              <a:rPr lang="en-US" sz="6600" i="0" kern="1200" dirty="0" smtClean="0">
                <a:solidFill>
                  <a:schemeClr val="bg2"/>
                </a:solidFill>
                <a:effectLst>
                  <a:outerShdw blurRad="38100" dist="38100" dir="2700000" algn="tl">
                    <a:srgbClr val="000000">
                      <a:alpha val="43137"/>
                    </a:srgbClr>
                  </a:outerShdw>
                </a:effectLst>
                <a:latin typeface="+mj-lt"/>
                <a:ea typeface="+mj-ea"/>
                <a:cs typeface="+mj-cs"/>
              </a:rPr>
            </a:br>
            <a:r>
              <a:rPr lang="en-US" sz="6600" i="0" kern="1200" dirty="0" smtClean="0">
                <a:solidFill>
                  <a:schemeClr val="bg2"/>
                </a:solidFill>
                <a:effectLst>
                  <a:outerShdw blurRad="38100" dist="38100" dir="2700000" algn="tl">
                    <a:srgbClr val="000000">
                      <a:alpha val="43137"/>
                    </a:srgbClr>
                  </a:outerShdw>
                </a:effectLst>
                <a:latin typeface="+mj-lt"/>
                <a:ea typeface="+mj-ea"/>
                <a:cs typeface="+mj-cs"/>
              </a:rPr>
              <a:t>on </a:t>
            </a:r>
            <a:br>
              <a:rPr lang="en-US" sz="6600" i="0" kern="1200" dirty="0" smtClean="0">
                <a:solidFill>
                  <a:schemeClr val="bg2"/>
                </a:solidFill>
                <a:effectLst>
                  <a:outerShdw blurRad="38100" dist="38100" dir="2700000" algn="tl">
                    <a:srgbClr val="000000">
                      <a:alpha val="43137"/>
                    </a:srgbClr>
                  </a:outerShdw>
                </a:effectLst>
                <a:latin typeface="+mj-lt"/>
                <a:ea typeface="+mj-ea"/>
                <a:cs typeface="+mj-cs"/>
              </a:rPr>
            </a:br>
            <a:r>
              <a:rPr lang="en-US" sz="6600" i="0" kern="1200" dirty="0" smtClean="0">
                <a:solidFill>
                  <a:schemeClr val="bg2"/>
                </a:solidFill>
                <a:effectLst>
                  <a:outerShdw blurRad="38100" dist="38100" dir="2700000" algn="tl">
                    <a:srgbClr val="000000">
                      <a:alpha val="43137"/>
                    </a:srgbClr>
                  </a:outerShdw>
                </a:effectLst>
                <a:latin typeface="+mj-lt"/>
                <a:ea typeface="+mj-ea"/>
                <a:cs typeface="+mj-cs"/>
              </a:rPr>
              <a:t>helping </a:t>
            </a:r>
            <a:br>
              <a:rPr lang="en-US" sz="6600" i="0" kern="1200" dirty="0" smtClean="0">
                <a:solidFill>
                  <a:schemeClr val="bg2"/>
                </a:solidFill>
                <a:effectLst>
                  <a:outerShdw blurRad="38100" dist="38100" dir="2700000" algn="tl">
                    <a:srgbClr val="000000">
                      <a:alpha val="43137"/>
                    </a:srgbClr>
                  </a:outerShdw>
                </a:effectLst>
                <a:latin typeface="+mj-lt"/>
                <a:ea typeface="+mj-ea"/>
                <a:cs typeface="+mj-cs"/>
              </a:rPr>
            </a:br>
            <a:r>
              <a:rPr lang="en-US" sz="6600" i="0" kern="1200" dirty="0" smtClean="0">
                <a:solidFill>
                  <a:schemeClr val="bg2"/>
                </a:solidFill>
                <a:effectLst>
                  <a:outerShdw blurRad="38100" dist="38100" dir="2700000" algn="tl">
                    <a:srgbClr val="000000">
                      <a:alpha val="43137"/>
                    </a:srgbClr>
                  </a:outerShdw>
                </a:effectLst>
                <a:latin typeface="+mj-lt"/>
                <a:ea typeface="+mj-ea"/>
                <a:cs typeface="+mj-cs"/>
              </a:rPr>
              <a:t>the </a:t>
            </a:r>
            <a:br>
              <a:rPr lang="en-US" sz="6600" i="0" kern="1200" dirty="0" smtClean="0">
                <a:solidFill>
                  <a:schemeClr val="bg2"/>
                </a:solidFill>
                <a:effectLst>
                  <a:outerShdw blurRad="38100" dist="38100" dir="2700000" algn="tl">
                    <a:srgbClr val="000000">
                      <a:alpha val="43137"/>
                    </a:srgbClr>
                  </a:outerShdw>
                </a:effectLst>
                <a:latin typeface="+mj-lt"/>
                <a:ea typeface="+mj-ea"/>
                <a:cs typeface="+mj-cs"/>
              </a:rPr>
            </a:br>
            <a:r>
              <a:rPr lang="en-US" sz="6600" i="0" kern="1200" dirty="0" smtClean="0">
                <a:solidFill>
                  <a:schemeClr val="bg2"/>
                </a:solidFill>
                <a:effectLst>
                  <a:outerShdw blurRad="38100" dist="38100" dir="2700000" algn="tl">
                    <a:srgbClr val="000000">
                      <a:alpha val="43137"/>
                    </a:srgbClr>
                  </a:outerShdw>
                </a:effectLst>
                <a:latin typeface="+mj-lt"/>
                <a:ea typeface="+mj-ea"/>
                <a:cs typeface="+mj-cs"/>
              </a:rPr>
              <a:t>user </a:t>
            </a:r>
            <a:br>
              <a:rPr lang="en-US" sz="6600" i="0" kern="1200" dirty="0" smtClean="0">
                <a:solidFill>
                  <a:schemeClr val="bg2"/>
                </a:solidFill>
                <a:effectLst>
                  <a:outerShdw blurRad="38100" dist="38100" dir="2700000" algn="tl">
                    <a:srgbClr val="000000">
                      <a:alpha val="43137"/>
                    </a:srgbClr>
                  </a:outerShdw>
                </a:effectLst>
                <a:latin typeface="+mj-lt"/>
                <a:ea typeface="+mj-ea"/>
                <a:cs typeface="+mj-cs"/>
              </a:rPr>
            </a:br>
            <a:r>
              <a:rPr lang="en-US" sz="6600" i="0" kern="1200" dirty="0" smtClean="0">
                <a:solidFill>
                  <a:schemeClr val="bg2"/>
                </a:solidFill>
                <a:effectLst>
                  <a:outerShdw blurRad="38100" dist="38100" dir="2700000" algn="tl">
                    <a:srgbClr val="000000">
                      <a:alpha val="43137"/>
                    </a:srgbClr>
                  </a:outerShdw>
                </a:effectLst>
                <a:latin typeface="+mj-lt"/>
                <a:ea typeface="+mj-ea"/>
                <a:cs typeface="+mj-cs"/>
              </a:rPr>
              <a:t>kick </a:t>
            </a:r>
            <a:br>
              <a:rPr lang="en-US" sz="6600" i="0" kern="1200" dirty="0" smtClean="0">
                <a:solidFill>
                  <a:schemeClr val="bg2"/>
                </a:solidFill>
                <a:effectLst>
                  <a:outerShdw blurRad="38100" dist="38100" dir="2700000" algn="tl">
                    <a:srgbClr val="000000">
                      <a:alpha val="43137"/>
                    </a:srgbClr>
                  </a:outerShdw>
                </a:effectLst>
                <a:latin typeface="+mj-lt"/>
                <a:ea typeface="+mj-ea"/>
                <a:cs typeface="+mj-cs"/>
              </a:rPr>
            </a:br>
            <a:r>
              <a:rPr lang="en-US" sz="6600" i="0" kern="1200" dirty="0" smtClean="0">
                <a:solidFill>
                  <a:schemeClr val="bg2"/>
                </a:solidFill>
                <a:effectLst>
                  <a:outerShdw blurRad="38100" dist="38100" dir="2700000" algn="tl">
                    <a:srgbClr val="000000">
                      <a:alpha val="43137"/>
                    </a:srgbClr>
                  </a:outerShdw>
                </a:effectLst>
                <a:latin typeface="+mj-lt"/>
                <a:ea typeface="+mj-ea"/>
                <a:cs typeface="+mj-cs"/>
              </a:rPr>
              <a:t>a$$.</a:t>
            </a:r>
            <a:endParaRPr lang="en-US" sz="6600" dirty="0">
              <a:solidFill>
                <a:schemeClr val="bg2"/>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manager sign.jpg"/>
          <p:cNvPicPr>
            <a:picLocks noGrp="1" noChangeAspect="1"/>
          </p:cNvPicPr>
          <p:nvPr>
            <p:ph idx="1"/>
          </p:nvPr>
        </p:nvPicPr>
        <p:blipFill>
          <a:blip r:embed="rId2" cstate="screen"/>
          <a:stretch>
            <a:fillRect/>
          </a:stretch>
        </p:blipFill>
        <p:spPr>
          <a:xfrm>
            <a:off x="0" y="1"/>
            <a:ext cx="9143999" cy="6858000"/>
          </a:xfrm>
        </p:spPr>
      </p:pic>
      <p:sp>
        <p:nvSpPr>
          <p:cNvPr id="2" name="Title 1"/>
          <p:cNvSpPr>
            <a:spLocks noGrp="1"/>
          </p:cNvSpPr>
          <p:nvPr>
            <p:ph type="title"/>
          </p:nvPr>
        </p:nvSpPr>
        <p:spPr>
          <a:xfrm>
            <a:off x="457200" y="4953000"/>
            <a:ext cx="8229600" cy="1524000"/>
          </a:xfrm>
        </p:spPr>
        <p:txBody>
          <a:bodyPr>
            <a:normAutofit fontScale="90000"/>
          </a:bodyPr>
          <a:lstStyle/>
          <a:p>
            <a:r>
              <a:rPr lang="en-US" sz="4400" i="0" kern="1200" dirty="0" smtClean="0">
                <a:solidFill>
                  <a:schemeClr val="tx1"/>
                </a:solidFill>
                <a:effectLst>
                  <a:outerShdw blurRad="38100" dist="38100" dir="2700000" algn="tl">
                    <a:srgbClr val="000000">
                      <a:alpha val="43137"/>
                    </a:srgbClr>
                  </a:outerShdw>
                </a:effectLst>
                <a:latin typeface="+mj-lt"/>
                <a:ea typeface="+mj-ea"/>
                <a:cs typeface="+mj-cs"/>
              </a:rPr>
              <a:t>Don't think like an owner.</a:t>
            </a:r>
            <a:br>
              <a:rPr lang="en-US" sz="4400" i="0" kern="1200" dirty="0" smtClean="0">
                <a:solidFill>
                  <a:schemeClr val="tx1"/>
                </a:solidFill>
                <a:effectLst>
                  <a:outerShdw blurRad="38100" dist="38100" dir="2700000" algn="tl">
                    <a:srgbClr val="000000">
                      <a:alpha val="43137"/>
                    </a:srgbClr>
                  </a:outerShdw>
                </a:effectLst>
                <a:latin typeface="+mj-lt"/>
                <a:ea typeface="+mj-ea"/>
                <a:cs typeface="+mj-cs"/>
              </a:rPr>
            </a:br>
            <a:r>
              <a:rPr lang="en-US" sz="4400" i="0" kern="1200" dirty="0" smtClean="0">
                <a:solidFill>
                  <a:schemeClr val="tx1"/>
                </a:solidFill>
                <a:effectLst>
                  <a:outerShdw blurRad="38100" dist="38100" dir="2700000" algn="tl">
                    <a:srgbClr val="000000">
                      <a:alpha val="43137"/>
                    </a:srgbClr>
                  </a:outerShdw>
                </a:effectLst>
                <a:latin typeface="+mj-lt"/>
                <a:ea typeface="+mj-ea"/>
                <a:cs typeface="+mj-cs"/>
              </a:rPr>
              <a:t>Don't act like an owner.</a:t>
            </a:r>
            <a:br>
              <a:rPr lang="en-US" sz="4400" i="0" kern="1200" dirty="0" smtClean="0">
                <a:solidFill>
                  <a:schemeClr val="tx1"/>
                </a:solidFill>
                <a:effectLst>
                  <a:outerShdw blurRad="38100" dist="38100" dir="2700000" algn="tl">
                    <a:srgbClr val="000000">
                      <a:alpha val="43137"/>
                    </a:srgbClr>
                  </a:outerShdw>
                </a:effectLst>
                <a:latin typeface="+mj-lt"/>
                <a:ea typeface="+mj-ea"/>
                <a:cs typeface="+mj-cs"/>
              </a:rPr>
            </a:br>
            <a:r>
              <a:rPr lang="en-US" sz="4400" i="0" kern="1200" dirty="0" smtClean="0">
                <a:solidFill>
                  <a:schemeClr val="tx1"/>
                </a:solidFill>
                <a:effectLst>
                  <a:outerShdw blurRad="38100" dist="38100" dir="2700000" algn="tl">
                    <a:srgbClr val="000000">
                      <a:alpha val="43137"/>
                    </a:srgbClr>
                  </a:outerShdw>
                </a:effectLst>
                <a:latin typeface="+mj-lt"/>
                <a:ea typeface="+mj-ea"/>
                <a:cs typeface="+mj-cs"/>
              </a:rPr>
              <a:t>Be an owner.</a:t>
            </a:r>
          </a:p>
          <a:p>
            <a:endParaRPr lang="en-US" dirty="0">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7" name="Picture 1"/>
          <p:cNvPicPr>
            <a:picLocks noChangeAspect="1" noChangeArrowheads="1"/>
          </p:cNvPicPr>
          <p:nvPr/>
        </p:nvPicPr>
        <p:blipFill>
          <a:blip r:embed="rId2"/>
          <a:srcRect/>
          <a:stretch>
            <a:fillRect/>
          </a:stretch>
        </p:blipFill>
        <p:spPr bwMode="auto">
          <a:xfrm>
            <a:off x="0" y="0"/>
            <a:ext cx="6781800" cy="6858000"/>
          </a:xfrm>
          <a:prstGeom prst="rect">
            <a:avLst/>
          </a:prstGeom>
          <a:noFill/>
          <a:ln w="9525">
            <a:noFill/>
            <a:miter lim="800000"/>
            <a:headEnd/>
            <a:tailEnd/>
          </a:ln>
          <a:effectLst/>
        </p:spPr>
      </p:pic>
      <p:sp>
        <p:nvSpPr>
          <p:cNvPr id="2" name="Title 1"/>
          <p:cNvSpPr>
            <a:spLocks noGrp="1"/>
          </p:cNvSpPr>
          <p:nvPr>
            <p:ph type="title"/>
          </p:nvPr>
        </p:nvSpPr>
        <p:spPr>
          <a:xfrm>
            <a:off x="5715000" y="304800"/>
            <a:ext cx="3200400" cy="3429000"/>
          </a:xfrm>
        </p:spPr>
        <p:txBody>
          <a:bodyPr>
            <a:normAutofit/>
          </a:bodyPr>
          <a:lstStyle/>
          <a:p>
            <a:pPr algn="r"/>
            <a:r>
              <a:rPr lang="en-US" sz="4400" i="0" kern="1200" dirty="0" smtClean="0">
                <a:solidFill>
                  <a:schemeClr val="tx1"/>
                </a:solidFill>
                <a:latin typeface="+mj-lt"/>
                <a:ea typeface="+mj-ea"/>
                <a:cs typeface="+mj-cs"/>
              </a:rPr>
              <a:t>Perception</a:t>
            </a:r>
            <a:br>
              <a:rPr lang="en-US" sz="4400" i="0" kern="1200" dirty="0" smtClean="0">
                <a:solidFill>
                  <a:schemeClr val="tx1"/>
                </a:solidFill>
                <a:latin typeface="+mj-lt"/>
                <a:ea typeface="+mj-ea"/>
                <a:cs typeface="+mj-cs"/>
              </a:rPr>
            </a:br>
            <a:r>
              <a:rPr lang="en-US" sz="4400" i="0" kern="1200" dirty="0" smtClean="0">
                <a:solidFill>
                  <a:schemeClr val="tx1"/>
                </a:solidFill>
                <a:latin typeface="+mj-lt"/>
                <a:ea typeface="+mj-ea"/>
                <a:cs typeface="+mj-cs"/>
              </a:rPr>
              <a:t> is </a:t>
            </a:r>
            <a:br>
              <a:rPr lang="en-US" sz="4400" i="0" kern="1200" dirty="0" smtClean="0">
                <a:solidFill>
                  <a:schemeClr val="tx1"/>
                </a:solidFill>
                <a:latin typeface="+mj-lt"/>
                <a:ea typeface="+mj-ea"/>
                <a:cs typeface="+mj-cs"/>
              </a:rPr>
            </a:br>
            <a:r>
              <a:rPr lang="en-US" sz="4400" i="0" kern="1200" dirty="0" smtClean="0">
                <a:solidFill>
                  <a:schemeClr val="tx1"/>
                </a:solidFill>
                <a:latin typeface="+mj-lt"/>
                <a:ea typeface="+mj-ea"/>
                <a:cs typeface="+mj-cs"/>
              </a:rPr>
              <a:t>reality.</a:t>
            </a:r>
          </a:p>
          <a:p>
            <a:endParaRPr lang="en-US" dirty="0"/>
          </a:p>
        </p:txBody>
      </p:sp>
    </p:spTree>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blip>
          <a:srcRect/>
          <a:stretch>
            <a:fillRect l="-20000" r="-20000"/>
          </a:stretch>
        </a:blipFill>
        <a:effectLst/>
      </p:bgPr>
    </p:bg>
    <p:spTree>
      <p:nvGrpSpPr>
        <p:cNvPr id="1" name=""/>
        <p:cNvGrpSpPr/>
        <p:nvPr/>
      </p:nvGrpSpPr>
      <p:grpSpPr>
        <a:xfrm>
          <a:off x="0" y="0"/>
          <a:ext cx="0" cy="0"/>
          <a:chOff x="0" y="0"/>
          <a:chExt cx="0" cy="0"/>
        </a:xfrm>
      </p:grpSpPr>
      <p:graphicFrame>
        <p:nvGraphicFramePr>
          <p:cNvPr id="4" name="Diagram 3"/>
          <p:cNvGraphicFramePr/>
          <p:nvPr/>
        </p:nvGraphicFramePr>
        <p:xfrm>
          <a:off x="457200" y="571500"/>
          <a:ext cx="8229600" cy="5715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857500"/>
            <a:ext cx="8229600" cy="1143000"/>
          </a:xfrm>
          <a:solidFill>
            <a:schemeClr val="accent1"/>
          </a:solidFill>
          <a:effectLst>
            <a:softEdge rad="317500"/>
          </a:effectLst>
        </p:spPr>
        <p:txBody>
          <a:bodyPr>
            <a:noAutofit/>
          </a:bodyPr>
          <a:lstStyle/>
          <a:p>
            <a:r>
              <a:rPr lang="en-US" dirty="0" smtClean="0">
                <a:solidFill>
                  <a:schemeClr val="bg2"/>
                </a:solidFill>
              </a:rPr>
              <a:t>Three things I look for when I hire</a:t>
            </a:r>
            <a:endParaRPr lang="en-US" dirty="0">
              <a:solidFill>
                <a:schemeClr val="bg2"/>
              </a:solidFill>
            </a:endParaRPr>
          </a:p>
        </p:txBody>
      </p:sp>
    </p:spTree>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blip>
          <a:srcRect/>
          <a:stretch>
            <a:fillRect l="-11000" r="-1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943100"/>
          </a:xfrm>
        </p:spPr>
        <p:txBody>
          <a:bodyPr>
            <a:normAutofit fontScale="90000"/>
          </a:bodyPr>
          <a:lstStyle/>
          <a:p>
            <a:pPr algn="l"/>
            <a:r>
              <a:rPr lang="en-US" sz="4400" b="1" i="0" kern="1200" dirty="0" smtClean="0">
                <a:solidFill>
                  <a:schemeClr val="tx1"/>
                </a:solidFill>
                <a:latin typeface="+mj-lt"/>
                <a:ea typeface="+mj-ea"/>
                <a:cs typeface="+mj-cs"/>
              </a:rPr>
              <a:t>Passion. </a:t>
            </a:r>
            <a:br>
              <a:rPr lang="en-US" sz="4400" b="1" i="0" kern="1200" dirty="0" smtClean="0">
                <a:solidFill>
                  <a:schemeClr val="tx1"/>
                </a:solidFill>
                <a:latin typeface="+mj-lt"/>
                <a:ea typeface="+mj-ea"/>
                <a:cs typeface="+mj-cs"/>
              </a:rPr>
            </a:br>
            <a:r>
              <a:rPr lang="en-US" sz="4400" b="1" i="0" kern="1200" dirty="0" smtClean="0">
                <a:solidFill>
                  <a:schemeClr val="tx1"/>
                </a:solidFill>
                <a:latin typeface="+mj-lt"/>
                <a:ea typeface="+mj-ea"/>
                <a:cs typeface="+mj-cs"/>
              </a:rPr>
              <a:t>Learning. </a:t>
            </a:r>
            <a:br>
              <a:rPr lang="en-US" sz="4400" b="1" i="0" kern="1200" dirty="0" smtClean="0">
                <a:solidFill>
                  <a:schemeClr val="tx1"/>
                </a:solidFill>
                <a:latin typeface="+mj-lt"/>
                <a:ea typeface="+mj-ea"/>
                <a:cs typeface="+mj-cs"/>
              </a:rPr>
            </a:br>
            <a:r>
              <a:rPr lang="en-US" sz="4400" b="1" i="0" kern="1200" dirty="0" smtClean="0">
                <a:solidFill>
                  <a:schemeClr val="tx1"/>
                </a:solidFill>
                <a:latin typeface="+mj-lt"/>
                <a:ea typeface="+mj-ea"/>
                <a:cs typeface="+mj-cs"/>
              </a:rPr>
              <a:t>Problem Solving.</a:t>
            </a:r>
          </a:p>
          <a:p>
            <a:endParaRPr lang="en-US" b="1"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2" name="Picture 2"/>
          <p:cNvPicPr>
            <a:picLocks noChangeAspect="1" noChangeArrowheads="1"/>
          </p:cNvPicPr>
          <p:nvPr/>
        </p:nvPicPr>
        <p:blipFill>
          <a:blip r:embed="rId2"/>
          <a:srcRect/>
          <a:stretch>
            <a:fillRect/>
          </a:stretch>
        </p:blipFill>
        <p:spPr bwMode="auto">
          <a:xfrm>
            <a:off x="0" y="1371599"/>
            <a:ext cx="9144000" cy="5486401"/>
          </a:xfrm>
          <a:prstGeom prst="rect">
            <a:avLst/>
          </a:prstGeom>
          <a:noFill/>
          <a:ln w="9525">
            <a:noFill/>
            <a:miter lim="800000"/>
            <a:headEnd/>
            <a:tailEnd/>
          </a:ln>
          <a:effectLst/>
        </p:spPr>
      </p:pic>
      <p:sp>
        <p:nvSpPr>
          <p:cNvPr id="2" name="Title 1"/>
          <p:cNvSpPr>
            <a:spLocks noGrp="1"/>
          </p:cNvSpPr>
          <p:nvPr>
            <p:ph type="title"/>
          </p:nvPr>
        </p:nvSpPr>
        <p:spPr/>
        <p:txBody>
          <a:bodyPr>
            <a:normAutofit fontScale="90000"/>
          </a:bodyPr>
          <a:lstStyle/>
          <a:p>
            <a:r>
              <a:rPr lang="en-US" b="1" dirty="0" smtClean="0">
                <a:solidFill>
                  <a:schemeClr val="accent1"/>
                </a:solidFill>
              </a:rPr>
              <a:t>Everything else you know today will be worthless in two years.</a:t>
            </a:r>
            <a:endParaRPr lang="en-US" b="1" dirty="0">
              <a:solidFill>
                <a:schemeClr val="accent1"/>
              </a:solidFill>
            </a:endParaRPr>
          </a:p>
        </p:txBody>
      </p:sp>
    </p:spTree>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lephant 2.jpg"/>
          <p:cNvPicPr>
            <a:picLocks noChangeAspect="1"/>
          </p:cNvPicPr>
          <p:nvPr/>
        </p:nvPicPr>
        <p:blipFill>
          <a:blip r:embed="rId3" cstate="screen"/>
          <a:stretch>
            <a:fillRect/>
          </a:stretch>
        </p:blipFill>
        <p:spPr>
          <a:xfrm flipH="1">
            <a:off x="3603444" y="2286000"/>
            <a:ext cx="5540556" cy="4572000"/>
          </a:xfrm>
          <a:prstGeom prst="rect">
            <a:avLst/>
          </a:prstGeom>
        </p:spPr>
      </p:pic>
      <p:sp>
        <p:nvSpPr>
          <p:cNvPr id="2" name="Title 1"/>
          <p:cNvSpPr>
            <a:spLocks noGrp="1"/>
          </p:cNvSpPr>
          <p:nvPr>
            <p:ph type="title"/>
          </p:nvPr>
        </p:nvSpPr>
        <p:spPr>
          <a:xfrm>
            <a:off x="0" y="274638"/>
            <a:ext cx="9144000" cy="1143000"/>
          </a:xfrm>
        </p:spPr>
        <p:txBody>
          <a:bodyPr>
            <a:normAutofit fontScale="90000"/>
          </a:bodyPr>
          <a:lstStyle/>
          <a:p>
            <a:r>
              <a:rPr lang="en-US" sz="4400" i="0" kern="1200" dirty="0" smtClean="0">
                <a:solidFill>
                  <a:schemeClr val="tx1"/>
                </a:solidFill>
                <a:effectLst>
                  <a:outerShdw blurRad="38100" dist="38100" dir="2700000" algn="tl">
                    <a:srgbClr val="000000">
                      <a:alpha val="43137"/>
                    </a:srgbClr>
                  </a:outerShdw>
                </a:effectLst>
                <a:latin typeface="+mj-lt"/>
                <a:ea typeface="+mj-ea"/>
                <a:cs typeface="+mj-cs"/>
              </a:rPr>
              <a:t>Eat like a bird, and poop like an elephant.</a:t>
            </a:r>
          </a:p>
          <a:p>
            <a:endParaRPr lang="en-US" dirty="0">
              <a:effectLst>
                <a:outerShdw blurRad="38100" dist="38100" dir="2700000" algn="tl">
                  <a:srgbClr val="000000">
                    <a:alpha val="43137"/>
                  </a:srgbClr>
                </a:outerShdw>
              </a:effectLst>
            </a:endParaRPr>
          </a:p>
        </p:txBody>
      </p:sp>
      <p:pic>
        <p:nvPicPr>
          <p:cNvPr id="4" name="Content Placeholder 3" descr="lorikeet.jpg"/>
          <p:cNvPicPr>
            <a:picLocks noGrp="1" noChangeAspect="1"/>
          </p:cNvPicPr>
          <p:nvPr>
            <p:ph idx="1"/>
          </p:nvPr>
        </p:nvPicPr>
        <p:blipFill>
          <a:blip r:embed="rId4" cstate="screen"/>
          <a:stretch>
            <a:fillRect/>
          </a:stretch>
        </p:blipFill>
        <p:spPr>
          <a:xfrm flipH="1">
            <a:off x="0" y="3276600"/>
            <a:ext cx="4228604" cy="3581400"/>
          </a:xfrm>
        </p:spPr>
      </p:pic>
      <p:pic>
        <p:nvPicPr>
          <p:cNvPr id="36866" name="Picture 2" descr="Rules for Revolutionaries"/>
          <p:cNvPicPr>
            <a:picLocks noChangeAspect="1" noChangeArrowheads="1"/>
          </p:cNvPicPr>
          <p:nvPr/>
        </p:nvPicPr>
        <p:blipFill>
          <a:blip r:embed="rId5"/>
          <a:srcRect/>
          <a:stretch>
            <a:fillRect/>
          </a:stretch>
        </p:blipFill>
        <p:spPr bwMode="auto">
          <a:xfrm>
            <a:off x="152400" y="1143000"/>
            <a:ext cx="3687096" cy="5715000"/>
          </a:xfrm>
          <a:prstGeom prst="rect">
            <a:avLst/>
          </a:prstGeom>
          <a:noFill/>
        </p:spPr>
      </p:pic>
      <p:pic>
        <p:nvPicPr>
          <p:cNvPr id="36868" name="Picture 4" descr="http://www.guykawasaki.com/about/pictures/GuyKawasaki4.jpg"/>
          <p:cNvPicPr>
            <a:picLocks noChangeAspect="1" noChangeArrowheads="1"/>
          </p:cNvPicPr>
          <p:nvPr/>
        </p:nvPicPr>
        <p:blipFill>
          <a:blip r:embed="rId6" cstate="screen"/>
          <a:srcRect/>
          <a:stretch>
            <a:fillRect/>
          </a:stretch>
        </p:blipFill>
        <p:spPr bwMode="auto">
          <a:xfrm>
            <a:off x="4343400" y="1581150"/>
            <a:ext cx="4562475" cy="5276850"/>
          </a:xfrm>
          <a:prstGeom prst="rect">
            <a:avLst/>
          </a:prstGeom>
          <a:noFill/>
        </p:spPr>
      </p:pic>
      <p:sp>
        <p:nvSpPr>
          <p:cNvPr id="8" name="TextBox 7"/>
          <p:cNvSpPr txBox="1"/>
          <p:nvPr/>
        </p:nvSpPr>
        <p:spPr>
          <a:xfrm>
            <a:off x="1638300" y="1720840"/>
            <a:ext cx="5867400" cy="3508653"/>
          </a:xfrm>
          <a:prstGeom prst="rect">
            <a:avLst/>
          </a:prstGeom>
          <a:solidFill>
            <a:schemeClr val="accent1"/>
          </a:solidFill>
          <a:ln w="63500">
            <a:solidFill>
              <a:schemeClr val="tx1"/>
            </a:solidFill>
          </a:ln>
          <a:effectLst>
            <a:outerShdw blurRad="76200" dist="12700" dir="2700000" sy="-23000" kx="-800400" algn="bl" rotWithShape="0">
              <a:prstClr val="black">
                <a:alpha val="20000"/>
              </a:prstClr>
            </a:outerShdw>
          </a:effectLst>
        </p:spPr>
        <p:txBody>
          <a:bodyPr wrap="square" lIns="182880" tIns="91440" rIns="182880" bIns="91440" rtlCol="0" anchor="ctr" anchorCtr="0">
            <a:spAutoFit/>
          </a:bodyPr>
          <a:lstStyle/>
          <a:p>
            <a:pPr algn="just"/>
            <a:r>
              <a:rPr lang="en-US" sz="3600" dirty="0" smtClean="0">
                <a:solidFill>
                  <a:schemeClr val="bg2"/>
                </a:solidFill>
              </a:rPr>
              <a:t>As Guy says: “I poop therefore, I am. The more information you give away, the more you get as people come to trust you and see mutual benefits.”</a:t>
            </a:r>
            <a:endParaRPr lang="en-US" sz="3600" dirty="0">
              <a:solidFill>
                <a:schemeClr val="bg2"/>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6868"/>
                                        </p:tgtEl>
                                        <p:attrNameLst>
                                          <p:attrName>style.visibility</p:attrName>
                                        </p:attrNameLst>
                                      </p:cBhvr>
                                      <p:to>
                                        <p:strVal val="visible"/>
                                      </p:to>
                                    </p:set>
                                    <p:animEffect transition="in" filter="fade">
                                      <p:cBhvr>
                                        <p:cTn id="7" dur="1000"/>
                                        <p:tgtEl>
                                          <p:spTgt spid="36868"/>
                                        </p:tgtEl>
                                      </p:cBhvr>
                                    </p:animEffect>
                                    <p:anim calcmode="lin" valueType="num">
                                      <p:cBhvr>
                                        <p:cTn id="8" dur="1000" fill="hold"/>
                                        <p:tgtEl>
                                          <p:spTgt spid="36868"/>
                                        </p:tgtEl>
                                        <p:attrNameLst>
                                          <p:attrName>ppt_x</p:attrName>
                                        </p:attrNameLst>
                                      </p:cBhvr>
                                      <p:tavLst>
                                        <p:tav tm="0">
                                          <p:val>
                                            <p:strVal val="#ppt_x"/>
                                          </p:val>
                                        </p:tav>
                                        <p:tav tm="100000">
                                          <p:val>
                                            <p:strVal val="#ppt_x"/>
                                          </p:val>
                                        </p:tav>
                                      </p:tavLst>
                                    </p:anim>
                                    <p:anim calcmode="lin" valueType="num">
                                      <p:cBhvr>
                                        <p:cTn id="9" dur="900" decel="100000" fill="hold"/>
                                        <p:tgtEl>
                                          <p:spTgt spid="3686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6868"/>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nodeType="afterEffect">
                                  <p:stCondLst>
                                    <p:cond delay="0"/>
                                  </p:stCondLst>
                                  <p:childTnLst>
                                    <p:set>
                                      <p:cBhvr>
                                        <p:cTn id="13" dur="1" fill="hold">
                                          <p:stCondLst>
                                            <p:cond delay="0"/>
                                          </p:stCondLst>
                                        </p:cTn>
                                        <p:tgtEl>
                                          <p:spTgt spid="36866"/>
                                        </p:tgtEl>
                                        <p:attrNameLst>
                                          <p:attrName>style.visibility</p:attrName>
                                        </p:attrNameLst>
                                      </p:cBhvr>
                                      <p:to>
                                        <p:strVal val="visible"/>
                                      </p:to>
                                    </p:set>
                                    <p:animEffect transition="in" filter="fade">
                                      <p:cBhvr>
                                        <p:cTn id="14" dur="1000"/>
                                        <p:tgtEl>
                                          <p:spTgt spid="36866"/>
                                        </p:tgtEl>
                                      </p:cBhvr>
                                    </p:animEffect>
                                    <p:anim calcmode="lin" valueType="num">
                                      <p:cBhvr>
                                        <p:cTn id="15" dur="1000" fill="hold"/>
                                        <p:tgtEl>
                                          <p:spTgt spid="36866"/>
                                        </p:tgtEl>
                                        <p:attrNameLst>
                                          <p:attrName>ppt_x</p:attrName>
                                        </p:attrNameLst>
                                      </p:cBhvr>
                                      <p:tavLst>
                                        <p:tav tm="0">
                                          <p:val>
                                            <p:strVal val="#ppt_x"/>
                                          </p:val>
                                        </p:tav>
                                        <p:tav tm="100000">
                                          <p:val>
                                            <p:strVal val="#ppt_x"/>
                                          </p:val>
                                        </p:tav>
                                      </p:tavLst>
                                    </p:anim>
                                    <p:anim calcmode="lin" valueType="num">
                                      <p:cBhvr>
                                        <p:cTn id="16" dur="900" decel="100000" fill="hold"/>
                                        <p:tgtEl>
                                          <p:spTgt spid="36866"/>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36866"/>
                                        </p:tgtEl>
                                        <p:attrNameLst>
                                          <p:attrName>ppt_y</p:attrName>
                                        </p:attrNameLst>
                                      </p:cBhvr>
                                      <p:tavLst>
                                        <p:tav tm="0">
                                          <p:val>
                                            <p:strVal val="#ppt_y-.03"/>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7"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900" decel="100000" fill="hold"/>
                                        <p:tgtEl>
                                          <p:spTgt spid="8"/>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shipwreck.jpg"/>
          <p:cNvPicPr>
            <a:picLocks noGrp="1" noChangeAspect="1"/>
          </p:cNvPicPr>
          <p:nvPr>
            <p:ph idx="1"/>
          </p:nvPr>
        </p:nvPicPr>
        <p:blipFill>
          <a:blip r:embed="rId2"/>
          <a:stretch>
            <a:fillRect/>
          </a:stretch>
        </p:blipFill>
        <p:spPr>
          <a:xfrm>
            <a:off x="0" y="0"/>
            <a:ext cx="9144000" cy="6858000"/>
          </a:xfrm>
        </p:spPr>
      </p:pic>
      <p:sp>
        <p:nvSpPr>
          <p:cNvPr id="2" name="Title 1"/>
          <p:cNvSpPr>
            <a:spLocks noGrp="1"/>
          </p:cNvSpPr>
          <p:nvPr>
            <p:ph type="title"/>
          </p:nvPr>
        </p:nvSpPr>
        <p:spPr>
          <a:xfrm>
            <a:off x="1828800" y="152400"/>
            <a:ext cx="6858000" cy="1828800"/>
          </a:xfrm>
        </p:spPr>
        <p:txBody>
          <a:bodyPr anchor="t">
            <a:normAutofit/>
          </a:bodyPr>
          <a:lstStyle/>
          <a:p>
            <a:r>
              <a:rPr lang="en-US" b="1" dirty="0" smtClean="0">
                <a:effectLst>
                  <a:outerShdw blurRad="38100" dist="38100" dir="2700000" algn="tl">
                    <a:schemeClr val="bg2"/>
                  </a:outerShdw>
                </a:effectLst>
              </a:rPr>
              <a:t>At times, my career has been more like this…</a:t>
            </a:r>
            <a:endParaRPr lang="en-US" b="1" dirty="0">
              <a:effectLst>
                <a:outerShdw blurRad="38100" dist="38100" dir="2700000" algn="tl">
                  <a:schemeClr val="bg2"/>
                </a:outerShdw>
              </a:effectLst>
            </a:endParaRPr>
          </a:p>
        </p:txBody>
      </p:sp>
    </p:spTree>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943600" y="1600200"/>
            <a:ext cx="3048000" cy="5105400"/>
          </a:xfrm>
          <a:solidFill>
            <a:schemeClr val="accent5">
              <a:lumMod val="60000"/>
              <a:lumOff val="40000"/>
              <a:alpha val="75000"/>
            </a:schemeClr>
          </a:solidFill>
        </p:spPr>
        <p:txBody>
          <a:bodyPr lIns="182880" tIns="91440" rIns="182880" bIns="91440" anchor="b">
            <a:noAutofit/>
          </a:bodyPr>
          <a:lstStyle/>
          <a:p>
            <a:pPr algn="r"/>
            <a:r>
              <a:rPr lang="en-US" sz="5400" i="0" kern="1200" dirty="0" smtClean="0">
                <a:solidFill>
                  <a:schemeClr val="accent2"/>
                </a:solidFill>
                <a:effectLst>
                  <a:outerShdw blurRad="38100" dist="38100" dir="2700000" algn="tl">
                    <a:srgbClr val="000000">
                      <a:alpha val="43137"/>
                    </a:srgbClr>
                  </a:outerShdw>
                </a:effectLst>
                <a:latin typeface="+mj-lt"/>
                <a:ea typeface="+mj-ea"/>
                <a:cs typeface="+mj-cs"/>
              </a:rPr>
              <a:t>Don't ever let the bozo's grind you down.</a:t>
            </a:r>
            <a:endParaRPr lang="en-US" sz="5400" dirty="0">
              <a:solidFill>
                <a:schemeClr val="accent2"/>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10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dow man.jp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p:txBody>
          <a:bodyPr>
            <a:normAutofit/>
          </a:bodyPr>
          <a:lstStyle/>
          <a:p>
            <a:r>
              <a:rPr lang="en-US" sz="6000" i="0" kern="1200"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Integrity &amp; Honesty</a:t>
            </a:r>
          </a:p>
        </p:txBody>
      </p:sp>
      <p:sp>
        <p:nvSpPr>
          <p:cNvPr id="3" name="Content Placeholder 2"/>
          <p:cNvSpPr>
            <a:spLocks noGrp="1"/>
          </p:cNvSpPr>
          <p:nvPr>
            <p:ph idx="1"/>
          </p:nvPr>
        </p:nvSpPr>
        <p:spPr>
          <a:xfrm>
            <a:off x="0" y="1600200"/>
            <a:ext cx="6705600" cy="4525963"/>
          </a:xfrm>
        </p:spPr>
        <p:txBody>
          <a:bodyPr anchor="ctr"/>
          <a:lstStyle/>
          <a:p>
            <a:pPr algn="ctr">
              <a:buNone/>
            </a:pPr>
            <a:r>
              <a:rPr lang="en-US" dirty="0" smtClean="0">
                <a:effectLst>
                  <a:outerShdw blurRad="38100" dist="38100" dir="2700000" algn="tl">
                    <a:srgbClr val="000000">
                      <a:alpha val="43137"/>
                    </a:srgbClr>
                  </a:outerShdw>
                </a:effectLst>
              </a:rPr>
              <a:t>Always tell the truth, so you don't have to remember what you said to whom.</a:t>
            </a:r>
            <a:endParaRPr lang="en-US" dirty="0">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dow man.jpg"/>
          <p:cNvPicPr>
            <a:picLocks noChangeAspect="1"/>
          </p:cNvPicPr>
          <p:nvPr/>
        </p:nvPicPr>
        <p:blipFill>
          <a:blip r:embed="rId2"/>
          <a:stretch>
            <a:fillRect/>
          </a:stretch>
        </p:blipFill>
        <p:spPr>
          <a:xfrm flipH="1">
            <a:off x="0" y="0"/>
            <a:ext cx="9144000" cy="6858000"/>
          </a:xfrm>
          <a:prstGeom prst="rect">
            <a:avLst/>
          </a:prstGeom>
        </p:spPr>
      </p:pic>
      <p:sp>
        <p:nvSpPr>
          <p:cNvPr id="2" name="Title 1"/>
          <p:cNvSpPr>
            <a:spLocks noGrp="1"/>
          </p:cNvSpPr>
          <p:nvPr>
            <p:ph type="title"/>
          </p:nvPr>
        </p:nvSpPr>
        <p:spPr/>
        <p:txBody>
          <a:bodyPr>
            <a:normAutofit/>
          </a:bodyPr>
          <a:lstStyle/>
          <a:p>
            <a:r>
              <a:rPr lang="en-US" sz="6000" i="0" kern="1200" dirty="0" smtClean="0">
                <a:solidFill>
                  <a:schemeClr val="tx1">
                    <a:lumMod val="75000"/>
                    <a:lumOff val="25000"/>
                  </a:schemeClr>
                </a:solidFill>
                <a:effectLst>
                  <a:outerShdw blurRad="38100" dist="38100" dir="2700000" algn="tl">
                    <a:srgbClr val="000000">
                      <a:alpha val="43137"/>
                    </a:srgbClr>
                  </a:outerShdw>
                </a:effectLst>
                <a:latin typeface="+mj-lt"/>
                <a:ea typeface="+mj-ea"/>
                <a:cs typeface="+mj-cs"/>
              </a:rPr>
              <a:t>Integrity &amp; Honesty</a:t>
            </a:r>
          </a:p>
        </p:txBody>
      </p:sp>
      <p:sp>
        <p:nvSpPr>
          <p:cNvPr id="3" name="Content Placeholder 2"/>
          <p:cNvSpPr>
            <a:spLocks noGrp="1"/>
          </p:cNvSpPr>
          <p:nvPr>
            <p:ph idx="1"/>
          </p:nvPr>
        </p:nvSpPr>
        <p:spPr>
          <a:xfrm>
            <a:off x="2438400" y="1676400"/>
            <a:ext cx="6705600" cy="4525963"/>
          </a:xfrm>
        </p:spPr>
        <p:txBody>
          <a:bodyPr anchor="ctr"/>
          <a:lstStyle/>
          <a:p>
            <a:pPr algn="ctr">
              <a:buNone/>
            </a:pPr>
            <a:r>
              <a:rPr lang="en-US" dirty="0" smtClean="0">
                <a:effectLst>
                  <a:outerShdw blurRad="38100" dist="38100" dir="2700000" algn="tl">
                    <a:srgbClr val="000000">
                      <a:alpha val="43137"/>
                    </a:srgbClr>
                  </a:outerShdw>
                </a:effectLst>
              </a:rPr>
              <a:t>Doing so ONCE will destroy the trust and credibility instantly.</a:t>
            </a:r>
            <a:endParaRPr lang="en-US" dirty="0">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crowd of shadows.jpg"/>
          <p:cNvPicPr>
            <a:picLocks noGrp="1" noChangeAspect="1"/>
          </p:cNvPicPr>
          <p:nvPr>
            <p:ph idx="1"/>
          </p:nvPr>
        </p:nvPicPr>
        <p:blipFill>
          <a:blip r:embed="rId2" cstate="screen">
            <a:duotone>
              <a:prstClr val="black"/>
              <a:schemeClr val="tx2">
                <a:lumMod val="20000"/>
                <a:lumOff val="80000"/>
                <a:tint val="45000"/>
                <a:satMod val="400000"/>
              </a:schemeClr>
            </a:duotone>
          </a:blip>
          <a:stretch>
            <a:fillRect/>
          </a:stretch>
        </p:blipFill>
        <p:spPr>
          <a:xfrm>
            <a:off x="0" y="1"/>
            <a:ext cx="9144000" cy="6858000"/>
          </a:xfrm>
        </p:spPr>
      </p:pic>
      <p:sp>
        <p:nvSpPr>
          <p:cNvPr id="2" name="Title 1"/>
          <p:cNvSpPr>
            <a:spLocks noGrp="1"/>
          </p:cNvSpPr>
          <p:nvPr>
            <p:ph type="title"/>
          </p:nvPr>
        </p:nvSpPr>
        <p:spPr>
          <a:xfrm>
            <a:off x="0" y="2819400"/>
            <a:ext cx="9144000" cy="1143000"/>
          </a:xfrm>
        </p:spPr>
        <p:txBody>
          <a:bodyPr>
            <a:noAutofit/>
          </a:bodyPr>
          <a:lstStyle/>
          <a:p>
            <a:r>
              <a:rPr lang="en-US" sz="6600" b="1" i="0" kern="1200" dirty="0" smtClean="0">
                <a:solidFill>
                  <a:schemeClr val="bg2"/>
                </a:solidFill>
                <a:latin typeface="+mj-lt"/>
                <a:ea typeface="+mj-ea"/>
                <a:cs typeface="+mj-cs"/>
              </a:rPr>
              <a:t>Invest in the community.</a:t>
            </a:r>
            <a:endParaRPr lang="en-US" sz="6600" b="1" dirty="0">
              <a:solidFill>
                <a:schemeClr val="bg2"/>
              </a:solidFill>
            </a:endParaRPr>
          </a:p>
        </p:txBody>
      </p:sp>
    </p:spTree>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balancing rocks.jpg"/>
          <p:cNvPicPr>
            <a:picLocks noGrp="1" noChangeAspect="1"/>
          </p:cNvPicPr>
          <p:nvPr>
            <p:ph idx="1"/>
          </p:nvPr>
        </p:nvPicPr>
        <p:blipFill>
          <a:blip r:embed="rId2" cstate="screen"/>
          <a:stretch>
            <a:fillRect/>
          </a:stretch>
        </p:blipFill>
        <p:spPr>
          <a:xfrm>
            <a:off x="-1" y="0"/>
            <a:ext cx="9144001" cy="6858001"/>
          </a:xfrm>
        </p:spPr>
      </p:pic>
      <p:sp>
        <p:nvSpPr>
          <p:cNvPr id="2" name="Title 1"/>
          <p:cNvSpPr>
            <a:spLocks noGrp="1"/>
          </p:cNvSpPr>
          <p:nvPr>
            <p:ph type="title"/>
          </p:nvPr>
        </p:nvSpPr>
        <p:spPr>
          <a:xfrm>
            <a:off x="4038600" y="0"/>
            <a:ext cx="4648200" cy="1143000"/>
          </a:xfrm>
        </p:spPr>
        <p:txBody>
          <a:bodyPr>
            <a:normAutofit/>
          </a:bodyPr>
          <a:lstStyle/>
          <a:p>
            <a:pPr algn="l"/>
            <a:r>
              <a:rPr lang="en-US" sz="4400" i="0" kern="1200" dirty="0" smtClean="0">
                <a:solidFill>
                  <a:schemeClr val="tx1"/>
                </a:solidFill>
                <a:latin typeface="+mj-lt"/>
                <a:ea typeface="+mj-ea"/>
                <a:cs typeface="+mj-cs"/>
              </a:rPr>
              <a:t>is about balance.</a:t>
            </a:r>
            <a:endParaRPr lang="en-US" dirty="0"/>
          </a:p>
        </p:txBody>
      </p:sp>
      <p:sp>
        <p:nvSpPr>
          <p:cNvPr id="6" name="Title 1"/>
          <p:cNvSpPr txBox="1">
            <a:spLocks/>
          </p:cNvSpPr>
          <p:nvPr/>
        </p:nvSpPr>
        <p:spPr>
          <a:xfrm>
            <a:off x="1066800" y="152400"/>
            <a:ext cx="7620000" cy="838200"/>
          </a:xfrm>
          <a:prstGeom prst="rect">
            <a:avLst/>
          </a:prstGeom>
        </p:spPr>
        <p:txBody>
          <a:bodyPr vert="horz" lIns="91440" tIns="45720" rIns="91440" bIns="45720" rtlCol="0" anchor="ctr">
            <a:norm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chemeClr val="tx1"/>
                </a:solidFill>
                <a:effectLst/>
                <a:uLnTx/>
                <a:uFillTx/>
                <a:latin typeface="+mj-lt"/>
                <a:ea typeface="+mj-ea"/>
                <a:cs typeface="+mj-cs"/>
              </a:rPr>
              <a:t>Gaming</a:t>
            </a: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7" name="Title 1"/>
          <p:cNvSpPr txBox="1">
            <a:spLocks/>
          </p:cNvSpPr>
          <p:nvPr/>
        </p:nvSpPr>
        <p:spPr>
          <a:xfrm>
            <a:off x="1066800" y="152400"/>
            <a:ext cx="7620000" cy="838200"/>
          </a:xfrm>
          <a:prstGeom prst="rect">
            <a:avLst/>
          </a:prstGeom>
        </p:spPr>
        <p:txBody>
          <a:bodyPr vert="horz" lIns="91440" tIns="45720" rIns="91440" bIns="45720" rtlCol="0" anchor="ctr">
            <a:norm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chemeClr val="tx1"/>
                </a:solidFill>
                <a:effectLst/>
                <a:uLnTx/>
                <a:uFillTx/>
                <a:latin typeface="+mj-lt"/>
                <a:ea typeface="+mj-ea"/>
                <a:cs typeface="+mj-cs"/>
              </a:rPr>
              <a:t>Your career</a:t>
            </a: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8" name="Title 1"/>
          <p:cNvSpPr txBox="1">
            <a:spLocks/>
          </p:cNvSpPr>
          <p:nvPr/>
        </p:nvSpPr>
        <p:spPr>
          <a:xfrm>
            <a:off x="1066800" y="152400"/>
            <a:ext cx="7620000" cy="838200"/>
          </a:xfrm>
          <a:prstGeom prst="rect">
            <a:avLst/>
          </a:prstGeom>
        </p:spPr>
        <p:txBody>
          <a:bodyPr vert="horz" lIns="91440" tIns="45720" rIns="91440" bIns="45720" rtlCol="0" anchor="ctr">
            <a:norm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chemeClr val="tx1"/>
                </a:solidFill>
                <a:effectLst/>
                <a:uLnTx/>
                <a:uFillTx/>
                <a:latin typeface="+mj-lt"/>
                <a:ea typeface="+mj-ea"/>
                <a:cs typeface="+mj-cs"/>
              </a:rPr>
              <a:t>Life</a:t>
            </a: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9" name="Title 1"/>
          <p:cNvSpPr txBox="1">
            <a:spLocks/>
          </p:cNvSpPr>
          <p:nvPr/>
        </p:nvSpPr>
        <p:spPr>
          <a:xfrm>
            <a:off x="1066800" y="152400"/>
            <a:ext cx="3124200" cy="838200"/>
          </a:xfrm>
          <a:prstGeom prst="rect">
            <a:avLst/>
          </a:prstGeom>
        </p:spPr>
        <p:txBody>
          <a:bodyPr vert="horz" lIns="91440" tIns="45720" rIns="91440" bIns="45720" rtlCol="0" anchor="ctr">
            <a:normAutofit/>
          </a:bodyPr>
          <a:lstStyle/>
          <a:p>
            <a:pPr lvl="0">
              <a:spcBef>
                <a:spcPct val="0"/>
              </a:spcBef>
            </a:pPr>
            <a:r>
              <a:rPr lang="en-US" sz="4400" dirty="0" smtClean="0"/>
              <a:t>Architecture</a:t>
            </a: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1" nodeType="clickEffect">
                                  <p:stCondLst>
                                    <p:cond delay="0"/>
                                  </p:stCondLst>
                                  <p:childTnLst>
                                    <p:set>
                                      <p:cBhvr>
                                        <p:cTn id="6" dur="1" fill="hold">
                                          <p:stCondLst>
                                            <p:cond delay="0"/>
                                          </p:stCondLst>
                                        </p:cTn>
                                        <p:tgtEl>
                                          <p:spTgt spid="9"/>
                                        </p:tgtEl>
                                        <p:attrNameLst>
                                          <p:attrName>style.visibility</p:attrName>
                                        </p:attrNameLst>
                                      </p:cBhvr>
                                      <p:to>
                                        <p:strVal val="hidden"/>
                                      </p:to>
                                    </p:set>
                                  </p:childTnLst>
                                </p:cTn>
                              </p:par>
                            </p:childTnLst>
                          </p:cTn>
                        </p:par>
                        <p:par>
                          <p:cTn id="7" fill="hold">
                            <p:stCondLst>
                              <p:cond delay="0"/>
                            </p:stCondLst>
                            <p:childTnLst>
                              <p:par>
                                <p:cTn id="8" presetID="1" presetClass="entr" presetSubtype="0" fill="hold" grpId="1" nodeType="afterEffect">
                                  <p:stCondLst>
                                    <p:cond delay="0"/>
                                  </p:stCondLst>
                                  <p:childTnLst>
                                    <p:set>
                                      <p:cBhvr>
                                        <p:cTn id="9" dur="1" fill="hold">
                                          <p:stCondLst>
                                            <p:cond delay="0"/>
                                          </p:stCondLst>
                                        </p:cTn>
                                        <p:tgtEl>
                                          <p:spTgt spid="6"/>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xit" presetSubtype="0" fill="hold" grpId="2" nodeType="clickEffect">
                                  <p:stCondLst>
                                    <p:cond delay="0"/>
                                  </p:stCondLst>
                                  <p:childTnLst>
                                    <p:set>
                                      <p:cBhvr>
                                        <p:cTn id="13" dur="1" fill="hold">
                                          <p:stCondLst>
                                            <p:cond delay="0"/>
                                          </p:stCondLst>
                                        </p:cTn>
                                        <p:tgtEl>
                                          <p:spTgt spid="6"/>
                                        </p:tgtEl>
                                        <p:attrNameLst>
                                          <p:attrName>style.visibility</p:attrName>
                                        </p:attrNameLst>
                                      </p:cBhvr>
                                      <p:to>
                                        <p:strVal val="hidden"/>
                                      </p:to>
                                    </p:set>
                                  </p:childTnLst>
                                </p:cTn>
                              </p:par>
                            </p:childTnLst>
                          </p:cTn>
                        </p:par>
                        <p:par>
                          <p:cTn id="14" fill="hold">
                            <p:stCondLst>
                              <p:cond delay="0"/>
                            </p:stCondLst>
                            <p:childTnLst>
                              <p:par>
                                <p:cTn id="15" presetID="1"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grpId="1" nodeType="clickEffect">
                                  <p:stCondLst>
                                    <p:cond delay="0"/>
                                  </p:stCondLst>
                                  <p:childTnLst>
                                    <p:set>
                                      <p:cBhvr>
                                        <p:cTn id="20" dur="1" fill="hold">
                                          <p:stCondLst>
                                            <p:cond delay="0"/>
                                          </p:stCondLst>
                                        </p:cTn>
                                        <p:tgtEl>
                                          <p:spTgt spid="7"/>
                                        </p:tgtEl>
                                        <p:attrNameLst>
                                          <p:attrName>style.visibility</p:attrName>
                                        </p:attrNameLst>
                                      </p:cBhvr>
                                      <p:to>
                                        <p:strVal val="hidden"/>
                                      </p:to>
                                    </p:set>
                                  </p:childTnLst>
                                </p:cTn>
                              </p:par>
                            </p:childTnLst>
                          </p:cTn>
                        </p:par>
                        <p:par>
                          <p:cTn id="21" fill="hold">
                            <p:stCondLst>
                              <p:cond delay="0"/>
                            </p:stCondLst>
                            <p:childTnLst>
                              <p:par>
                                <p:cTn id="22" presetID="1"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p:bldP spid="6" grpId="2"/>
      <p:bldP spid="7" grpId="0"/>
      <p:bldP spid="7" grpId="1"/>
      <p:bldP spid="8" grpId="0"/>
      <p:bldP spid="9" grpId="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i="0" kern="1200" dirty="0" smtClean="0">
                <a:solidFill>
                  <a:schemeClr val="tx1"/>
                </a:solidFill>
                <a:latin typeface="+mj-lt"/>
                <a:ea typeface="+mj-ea"/>
                <a:cs typeface="+mj-cs"/>
              </a:rPr>
              <a:t>The </a:t>
            </a:r>
            <a:r>
              <a:rPr lang="en-US" sz="4400" b="1" i="0" kern="1200" dirty="0" smtClean="0">
                <a:solidFill>
                  <a:schemeClr val="tx1"/>
                </a:solidFill>
                <a:latin typeface="+mj-lt"/>
                <a:ea typeface="+mj-ea"/>
                <a:cs typeface="+mj-cs"/>
              </a:rPr>
              <a:t>effort</a:t>
            </a:r>
            <a:r>
              <a:rPr lang="en-US" sz="4400" i="0" kern="1200" dirty="0" smtClean="0">
                <a:solidFill>
                  <a:schemeClr val="tx1"/>
                </a:solidFill>
                <a:latin typeface="+mj-lt"/>
                <a:ea typeface="+mj-ea"/>
                <a:cs typeface="+mj-cs"/>
              </a:rPr>
              <a:t> is the </a:t>
            </a:r>
            <a:r>
              <a:rPr lang="en-US" sz="4400" b="1" i="0" kern="1200" dirty="0" smtClean="0">
                <a:solidFill>
                  <a:schemeClr val="tx1"/>
                </a:solidFill>
                <a:latin typeface="+mj-lt"/>
                <a:ea typeface="+mj-ea"/>
                <a:cs typeface="+mj-cs"/>
              </a:rPr>
              <a:t>effort</a:t>
            </a:r>
            <a:r>
              <a:rPr lang="en-US" sz="4400" i="0" kern="1200" dirty="0" smtClean="0">
                <a:solidFill>
                  <a:schemeClr val="tx1"/>
                </a:solidFill>
                <a:latin typeface="+mj-lt"/>
                <a:ea typeface="+mj-ea"/>
                <a:cs typeface="+mj-cs"/>
              </a:rPr>
              <a:t> is the </a:t>
            </a:r>
            <a:r>
              <a:rPr lang="en-US" sz="4400" b="1" i="0" kern="1200" dirty="0" smtClean="0">
                <a:solidFill>
                  <a:schemeClr val="tx1"/>
                </a:solidFill>
                <a:latin typeface="+mj-lt"/>
                <a:ea typeface="+mj-ea"/>
                <a:cs typeface="+mj-cs"/>
              </a:rPr>
              <a:t>effort</a:t>
            </a:r>
            <a:r>
              <a:rPr lang="en-US" sz="4400" i="0" kern="1200" dirty="0" smtClean="0">
                <a:solidFill>
                  <a:schemeClr val="tx1"/>
                </a:solidFill>
                <a:latin typeface="+mj-lt"/>
                <a:ea typeface="+mj-ea"/>
                <a:cs typeface="+mj-cs"/>
              </a:rPr>
              <a:t>.</a:t>
            </a:r>
            <a:endParaRPr lang="en-US" dirty="0"/>
          </a:p>
        </p:txBody>
      </p:sp>
      <p:pic>
        <p:nvPicPr>
          <p:cNvPr id="4" name="Content Placeholder 3" descr="lego truck.jpg"/>
          <p:cNvPicPr>
            <a:picLocks noGrp="1" noChangeAspect="1"/>
          </p:cNvPicPr>
          <p:nvPr>
            <p:ph idx="1"/>
          </p:nvPr>
        </p:nvPicPr>
        <p:blipFill>
          <a:blip r:embed="rId2" cstate="screen"/>
          <a:stretch>
            <a:fillRect/>
          </a:stretch>
        </p:blipFill>
        <p:spPr>
          <a:xfrm>
            <a:off x="0" y="1178395"/>
            <a:ext cx="9144000" cy="5679606"/>
          </a:xfrm>
        </p:spPr>
      </p:pic>
    </p:spTree>
  </p:cSld>
  <p:clrMapOvr>
    <a:masterClrMapping/>
  </p:clrMapOvr>
  <p:transition>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p:spPr>
        <p:txBody>
          <a:bodyPr>
            <a:noAutofit/>
          </a:bodyPr>
          <a:lstStyle/>
          <a:p>
            <a:r>
              <a:rPr lang="en-US" sz="5400" i="0" kern="1200" dirty="0" smtClean="0">
                <a:solidFill>
                  <a:schemeClr val="bg2"/>
                </a:solidFill>
                <a:effectLst>
                  <a:outerShdw blurRad="38100" dist="38100" dir="2700000" algn="tl">
                    <a:srgbClr val="000000">
                      <a:alpha val="43137"/>
                    </a:srgbClr>
                  </a:outerShdw>
                </a:effectLst>
                <a:latin typeface="+mj-lt"/>
                <a:ea typeface="+mj-ea"/>
                <a:cs typeface="+mj-cs"/>
              </a:rPr>
              <a:t>Don't play </a:t>
            </a:r>
            <a:r>
              <a:rPr lang="en-US" sz="5400" i="0" kern="1200" dirty="0" err="1" smtClean="0">
                <a:solidFill>
                  <a:schemeClr val="bg2"/>
                </a:solidFill>
                <a:effectLst>
                  <a:outerShdw blurRad="38100" dist="38100" dir="2700000" algn="tl">
                    <a:srgbClr val="000000">
                      <a:alpha val="43137"/>
                    </a:srgbClr>
                  </a:outerShdw>
                </a:effectLst>
                <a:latin typeface="+mj-lt"/>
                <a:ea typeface="+mj-ea"/>
                <a:cs typeface="+mj-cs"/>
              </a:rPr>
              <a:t>BioShock</a:t>
            </a:r>
            <a:r>
              <a:rPr lang="en-US" sz="5400" i="0" kern="1200" dirty="0" smtClean="0">
                <a:solidFill>
                  <a:schemeClr val="bg2"/>
                </a:solidFill>
                <a:effectLst>
                  <a:outerShdw blurRad="38100" dist="38100" dir="2700000" algn="tl">
                    <a:srgbClr val="000000">
                      <a:alpha val="43137"/>
                    </a:srgbClr>
                  </a:outerShdw>
                </a:effectLst>
                <a:latin typeface="+mj-lt"/>
                <a:ea typeface="+mj-ea"/>
                <a:cs typeface="+mj-cs"/>
              </a:rPr>
              <a:t> in the dark.</a:t>
            </a:r>
            <a:endParaRPr lang="en-US" sz="5400" dirty="0">
              <a:solidFill>
                <a:schemeClr val="bg2"/>
              </a:solidFill>
              <a:effectLst>
                <a:outerShdw blurRad="38100" dist="38100" dir="2700000" algn="tl">
                  <a:srgbClr val="000000">
                    <a:alpha val="43137"/>
                  </a:srgbClr>
                </a:outerShdw>
              </a:effectLst>
            </a:endParaRPr>
          </a:p>
        </p:txBody>
      </p:sp>
      <p:pic>
        <p:nvPicPr>
          <p:cNvPr id="4" name="Content Placeholder 3" descr="Bioshock_enemies.jpg"/>
          <p:cNvPicPr>
            <a:picLocks noGrp="1" noChangeAspect="1"/>
          </p:cNvPicPr>
          <p:nvPr>
            <p:ph idx="1"/>
          </p:nvPr>
        </p:nvPicPr>
        <p:blipFill>
          <a:blip r:embed="rId2"/>
          <a:stretch>
            <a:fillRect/>
          </a:stretch>
        </p:blipFill>
        <p:spPr>
          <a:xfrm>
            <a:off x="-1" y="1447800"/>
            <a:ext cx="9169831" cy="5410200"/>
          </a:xfrm>
        </p:spPr>
      </p:pic>
    </p:spTree>
  </p:cSld>
  <p:clrMapOvr>
    <a:masterClrMapping/>
  </p:clrMapOvr>
  <p:transition>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blip>
          <a:srcRect/>
          <a:stretch>
            <a:fillRect t="-10000" b="-10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73162"/>
          </a:xfrm>
        </p:spPr>
        <p:txBody>
          <a:bodyPr>
            <a:normAutofit/>
          </a:bodyPr>
          <a:lstStyle/>
          <a:p>
            <a:pPr algn="l"/>
            <a:r>
              <a:rPr lang="en-US" sz="6600" b="1" i="0" kern="1200" dirty="0" smtClean="0">
                <a:solidFill>
                  <a:schemeClr val="bg2"/>
                </a:solidFill>
                <a:effectLst>
                  <a:outerShdw blurRad="38100" dist="38100" dir="2700000" algn="tl">
                    <a:srgbClr val="000000">
                      <a:alpha val="43137"/>
                    </a:srgbClr>
                  </a:outerShdw>
                </a:effectLst>
                <a:latin typeface="+mj-lt"/>
                <a:ea typeface="+mj-ea"/>
                <a:cs typeface="+mj-cs"/>
              </a:rPr>
              <a:t>Put staff first. </a:t>
            </a:r>
            <a:endParaRPr lang="en-US" sz="6600" b="1" dirty="0">
              <a:solidFill>
                <a:schemeClr val="bg2"/>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600200"/>
            <a:ext cx="6781800" cy="4525963"/>
          </a:xfrm>
        </p:spPr>
        <p:txBody>
          <a:bodyPr/>
          <a:lstStyle/>
          <a:p>
            <a:pPr algn="ctr">
              <a:buNone/>
            </a:pPr>
            <a:r>
              <a:rPr lang="en-US" dirty="0" smtClean="0">
                <a:solidFill>
                  <a:schemeClr val="bg2"/>
                </a:solidFill>
                <a:effectLst>
                  <a:outerShdw blurRad="38100" dist="38100" dir="2700000" algn="tl">
                    <a:srgbClr val="000000">
                      <a:alpha val="43137"/>
                    </a:srgbClr>
                  </a:outerShdw>
                </a:effectLst>
              </a:rPr>
              <a:t>before the Company</a:t>
            </a:r>
          </a:p>
          <a:p>
            <a:pPr algn="ctr">
              <a:buNone/>
            </a:pPr>
            <a:r>
              <a:rPr lang="en-US" dirty="0" smtClean="0">
                <a:solidFill>
                  <a:schemeClr val="bg2"/>
                </a:solidFill>
                <a:effectLst>
                  <a:outerShdw blurRad="38100" dist="38100" dir="2700000" algn="tl">
                    <a:srgbClr val="000000">
                      <a:alpha val="43137"/>
                    </a:srgbClr>
                  </a:outerShdw>
                </a:effectLst>
              </a:rPr>
              <a:t>before the Dollar </a:t>
            </a:r>
          </a:p>
          <a:p>
            <a:pPr algn="ctr">
              <a:buNone/>
            </a:pPr>
            <a:r>
              <a:rPr lang="en-US" dirty="0" smtClean="0">
                <a:solidFill>
                  <a:schemeClr val="bg2"/>
                </a:solidFill>
                <a:effectLst>
                  <a:outerShdw blurRad="38100" dist="38100" dir="2700000" algn="tl">
                    <a:srgbClr val="000000">
                      <a:alpha val="43137"/>
                    </a:srgbClr>
                  </a:outerShdw>
                </a:effectLst>
              </a:rPr>
              <a:t>and </a:t>
            </a:r>
          </a:p>
          <a:p>
            <a:pPr algn="ctr">
              <a:buNone/>
            </a:pPr>
            <a:r>
              <a:rPr lang="en-US" dirty="0" smtClean="0">
                <a:solidFill>
                  <a:schemeClr val="bg2"/>
                </a:solidFill>
                <a:effectLst>
                  <a:outerShdw blurRad="38100" dist="38100" dir="2700000" algn="tl">
                    <a:srgbClr val="000000">
                      <a:alpha val="43137"/>
                    </a:srgbClr>
                  </a:outerShdw>
                </a:effectLst>
              </a:rPr>
              <a:t>before Clients.</a:t>
            </a:r>
          </a:p>
          <a:p>
            <a:pPr algn="ctr">
              <a:buNone/>
            </a:pPr>
            <a:endParaRPr lang="en-US" dirty="0" smtClean="0">
              <a:solidFill>
                <a:schemeClr val="bg2"/>
              </a:solidFill>
              <a:effectLst>
                <a:outerShdw blurRad="38100" dist="38100" dir="2700000" algn="tl">
                  <a:srgbClr val="000000">
                    <a:alpha val="43137"/>
                  </a:srgbClr>
                </a:outerShdw>
              </a:effectLst>
            </a:endParaRPr>
          </a:p>
          <a:p>
            <a:pPr algn="ctr">
              <a:buNone/>
            </a:pPr>
            <a:r>
              <a:rPr lang="en-US" dirty="0" smtClean="0">
                <a:solidFill>
                  <a:schemeClr val="bg2"/>
                </a:solidFill>
                <a:effectLst>
                  <a:outerShdw blurRad="38100" dist="38100" dir="2700000" algn="tl">
                    <a:srgbClr val="000000">
                      <a:alpha val="43137"/>
                    </a:srgbClr>
                  </a:outerShdw>
                </a:effectLst>
              </a:rPr>
              <a:t>When you do this, they will feel empowered to put the client and the company first.</a:t>
            </a:r>
            <a:endParaRPr lang="en-US" dirty="0">
              <a:solidFill>
                <a:schemeClr val="bg2"/>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267200" y="0"/>
            <a:ext cx="4876800" cy="2133600"/>
          </a:xfrm>
        </p:spPr>
        <p:txBody>
          <a:bodyPr>
            <a:normAutofit/>
          </a:bodyPr>
          <a:lstStyle/>
          <a:p>
            <a:r>
              <a:rPr lang="en-US" sz="6600" i="0" kern="1200" dirty="0" smtClean="0">
                <a:solidFill>
                  <a:schemeClr val="tx2"/>
                </a:solidFill>
                <a:latin typeface="+mj-lt"/>
                <a:ea typeface="+mj-ea"/>
                <a:cs typeface="+mj-cs"/>
              </a:rPr>
              <a:t>Humans </a:t>
            </a:r>
            <a:r>
              <a:rPr lang="en-US" sz="6600" b="1" i="0" kern="1200" dirty="0" smtClean="0">
                <a:solidFill>
                  <a:schemeClr val="tx2"/>
                </a:solidFill>
                <a:latin typeface="+mj-lt"/>
                <a:ea typeface="+mj-ea"/>
                <a:cs typeface="+mj-cs"/>
              </a:rPr>
              <a:t>do</a:t>
            </a:r>
            <a:r>
              <a:rPr lang="en-US" sz="6600" i="0" kern="1200" dirty="0" smtClean="0">
                <a:solidFill>
                  <a:schemeClr val="tx2"/>
                </a:solidFill>
                <a:latin typeface="+mj-lt"/>
                <a:ea typeface="+mj-ea"/>
                <a:cs typeface="+mj-cs"/>
              </a:rPr>
              <a:t> have value.</a:t>
            </a:r>
            <a:endParaRPr lang="en-US" sz="6600" dirty="0">
              <a:solidFill>
                <a:schemeClr val="tx2"/>
              </a:solidFill>
            </a:endParaRPr>
          </a:p>
        </p:txBody>
      </p:sp>
      <p:sp>
        <p:nvSpPr>
          <p:cNvPr id="3" name="Content Placeholder 2"/>
          <p:cNvSpPr>
            <a:spLocks noGrp="1"/>
          </p:cNvSpPr>
          <p:nvPr>
            <p:ph idx="1"/>
          </p:nvPr>
        </p:nvSpPr>
        <p:spPr>
          <a:xfrm>
            <a:off x="0" y="5410200"/>
            <a:ext cx="9144000" cy="1447800"/>
          </a:xfrm>
        </p:spPr>
        <p:txBody>
          <a:bodyPr anchor="ctr"/>
          <a:lstStyle/>
          <a:p>
            <a:pPr marL="0" algn="ctr">
              <a:buNone/>
            </a:pPr>
            <a:r>
              <a:rPr lang="en-US" sz="4000" dirty="0" smtClean="0">
                <a:solidFill>
                  <a:schemeClr val="accent6">
                    <a:lumMod val="75000"/>
                  </a:schemeClr>
                </a:solidFill>
                <a:effectLst>
                  <a:outerShdw blurRad="38100" dist="38100" dir="2700000" algn="tl">
                    <a:srgbClr val="000000">
                      <a:alpha val="43137"/>
                    </a:srgbClr>
                  </a:outerShdw>
                </a:effectLst>
                <a:ea typeface="+mj-ea"/>
                <a:cs typeface="+mj-cs"/>
              </a:rPr>
              <a:t>You just have to find the right ones, and assign them the right delegate.</a:t>
            </a:r>
            <a:endParaRPr lang="en-US" dirty="0">
              <a:solidFill>
                <a:schemeClr val="accent6">
                  <a:lumMod val="75000"/>
                </a:schemeClr>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lanning board.jpg"/>
          <p:cNvPicPr>
            <a:picLocks noChangeAspect="1"/>
          </p:cNvPicPr>
          <p:nvPr/>
        </p:nvPicPr>
        <p:blipFill>
          <a:blip r:embed="rId2" cstate="screen"/>
          <a:stretch>
            <a:fillRect/>
          </a:stretch>
        </p:blipFill>
        <p:spPr>
          <a:xfrm>
            <a:off x="0" y="0"/>
            <a:ext cx="9144000" cy="6858000"/>
          </a:xfrm>
          <a:prstGeom prst="rect">
            <a:avLst/>
          </a:prstGeom>
        </p:spPr>
      </p:pic>
      <p:sp>
        <p:nvSpPr>
          <p:cNvPr id="2" name="Title 1"/>
          <p:cNvSpPr>
            <a:spLocks noGrp="1"/>
          </p:cNvSpPr>
          <p:nvPr>
            <p:ph type="title"/>
          </p:nvPr>
        </p:nvSpPr>
        <p:spPr>
          <a:solidFill>
            <a:schemeClr val="bg2"/>
          </a:solidFill>
          <a:ln>
            <a:solidFill>
              <a:schemeClr val="tx1"/>
            </a:solidFill>
          </a:ln>
        </p:spPr>
        <p:txBody>
          <a:bodyPr/>
          <a:lstStyle/>
          <a:p>
            <a:r>
              <a:rPr lang="en-US" dirty="0" smtClean="0">
                <a:solidFill>
                  <a:schemeClr val="accent1"/>
                </a:solidFill>
                <a:effectLst>
                  <a:outerShdw blurRad="38100" dist="38100" dir="2700000" algn="tl">
                    <a:srgbClr val="000000">
                      <a:alpha val="43137"/>
                    </a:srgbClr>
                  </a:outerShdw>
                </a:effectLst>
              </a:rPr>
              <a:t>What is a PM’s job ?</a:t>
            </a:r>
            <a:endParaRPr lang="en-US" dirty="0">
              <a:solidFill>
                <a:schemeClr val="accent1"/>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endParaRPr lang="en-US" dirty="0"/>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descr="zero.jpg"/>
          <p:cNvPicPr>
            <a:picLocks noChangeAspect="1"/>
          </p:cNvPicPr>
          <p:nvPr/>
        </p:nvPicPr>
        <p:blipFill>
          <a:blip r:embed="rId2" cstate="screen"/>
          <a:stretch>
            <a:fillRect/>
          </a:stretch>
        </p:blipFill>
        <p:spPr>
          <a:xfrm>
            <a:off x="2286000" y="0"/>
            <a:ext cx="4574086" cy="6858000"/>
          </a:xfrm>
          <a:prstGeom prst="rect">
            <a:avLst/>
          </a:prstGeom>
        </p:spPr>
      </p:pic>
      <p:sp>
        <p:nvSpPr>
          <p:cNvPr id="2" name="Title 1"/>
          <p:cNvSpPr>
            <a:spLocks noGrp="1"/>
          </p:cNvSpPr>
          <p:nvPr>
            <p:ph type="title"/>
          </p:nvPr>
        </p:nvSpPr>
        <p:spPr>
          <a:xfrm>
            <a:off x="457200" y="274638"/>
            <a:ext cx="8229600" cy="1858962"/>
          </a:xfrm>
        </p:spPr>
        <p:txBody>
          <a:bodyPr>
            <a:normAutofit fontScale="90000"/>
          </a:bodyPr>
          <a:lstStyle/>
          <a:p>
            <a:r>
              <a:rPr lang="en-US" sz="6600" i="0" kern="1200" dirty="0" smtClean="0">
                <a:solidFill>
                  <a:schemeClr val="bg2"/>
                </a:solidFill>
                <a:effectLst>
                  <a:outerShdw blurRad="38100" dist="38100" dir="2700000" algn="tl">
                    <a:srgbClr val="000000">
                      <a:alpha val="43137"/>
                    </a:srgbClr>
                  </a:outerShdw>
                </a:effectLst>
                <a:latin typeface="+mj-lt"/>
                <a:ea typeface="+mj-ea"/>
                <a:cs typeface="+mj-cs"/>
              </a:rPr>
              <a:t>0 : Starting lists with zero is geek-cool.</a:t>
            </a:r>
          </a:p>
        </p:txBody>
      </p:sp>
      <p:sp>
        <p:nvSpPr>
          <p:cNvPr id="5" name="Rectangle 4"/>
          <p:cNvSpPr/>
          <p:nvPr/>
        </p:nvSpPr>
        <p:spPr>
          <a:xfrm>
            <a:off x="228600" y="5715000"/>
            <a:ext cx="8695522" cy="1000274"/>
          </a:xfrm>
          <a:prstGeom prst="rect">
            <a:avLst/>
          </a:prstGeom>
        </p:spPr>
        <p:txBody>
          <a:bodyPr wrap="none">
            <a:spAutoFit/>
          </a:bodyPr>
          <a:lstStyle/>
          <a:p>
            <a:r>
              <a:rPr lang="en-US" sz="5900" dirty="0" smtClean="0">
                <a:solidFill>
                  <a:schemeClr val="bg2"/>
                </a:solidFill>
                <a:effectLst>
                  <a:outerShdw blurRad="38100" dist="38100" dir="2700000" algn="tl">
                    <a:srgbClr val="000000">
                      <a:alpha val="43137"/>
                    </a:srgbClr>
                  </a:outerShdw>
                </a:effectLst>
                <a:latin typeface="+mj-lt"/>
                <a:ea typeface="+mj-ea"/>
                <a:cs typeface="+mj-cs"/>
              </a:rPr>
              <a:t>It confuses humans though.</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leader with megaphone.jpg"/>
          <p:cNvPicPr>
            <a:picLocks noChangeAspect="1"/>
          </p:cNvPicPr>
          <p:nvPr/>
        </p:nvPicPr>
        <p:blipFill>
          <a:blip r:embed="rId2" cstate="screen"/>
          <a:stretch>
            <a:fillRect/>
          </a:stretch>
        </p:blipFill>
        <p:spPr>
          <a:xfrm>
            <a:off x="0" y="0"/>
            <a:ext cx="9144000" cy="6858000"/>
          </a:xfrm>
          <a:prstGeom prst="rect">
            <a:avLst/>
          </a:prstGeom>
        </p:spPr>
      </p:pic>
      <p:sp>
        <p:nvSpPr>
          <p:cNvPr id="2" name="Title 1"/>
          <p:cNvSpPr>
            <a:spLocks noGrp="1"/>
          </p:cNvSpPr>
          <p:nvPr>
            <p:ph type="title"/>
          </p:nvPr>
        </p:nvSpPr>
        <p:spPr>
          <a:xfrm>
            <a:off x="457200" y="274638"/>
            <a:ext cx="8229600" cy="1401762"/>
          </a:xfrm>
          <a:solidFill>
            <a:schemeClr val="bg2"/>
          </a:solidFill>
          <a:ln>
            <a:solidFill>
              <a:schemeClr val="tx1"/>
            </a:solidFill>
          </a:ln>
        </p:spPr>
        <p:txBody>
          <a:bodyPr>
            <a:normAutofit fontScale="90000"/>
          </a:bodyPr>
          <a:lstStyle/>
          <a:p>
            <a:r>
              <a:rPr lang="en-US" sz="4400" i="0" kern="1200" dirty="0" smtClean="0">
                <a:solidFill>
                  <a:schemeClr val="accent1"/>
                </a:solidFill>
                <a:effectLst>
                  <a:outerShdw blurRad="38100" dist="38100" dir="2700000" algn="tl">
                    <a:srgbClr val="000000">
                      <a:alpha val="43137"/>
                    </a:srgbClr>
                  </a:outerShdw>
                </a:effectLst>
                <a:latin typeface="+mj-lt"/>
                <a:ea typeface="+mj-ea"/>
                <a:cs typeface="+mj-cs"/>
              </a:rPr>
              <a:t>Project management isn't about spreadsheets or plans. </a:t>
            </a:r>
            <a:endParaRPr lang="en-US" dirty="0">
              <a:solidFill>
                <a:schemeClr val="accent1"/>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rot="19366734">
            <a:off x="-500363" y="4827220"/>
            <a:ext cx="3455096" cy="1020763"/>
          </a:xfrm>
        </p:spPr>
        <p:txBody>
          <a:bodyPr>
            <a:normAutofit fontScale="92500" lnSpcReduction="10000"/>
          </a:bodyPr>
          <a:lstStyle/>
          <a:p>
            <a:pPr algn="r">
              <a:buNone/>
            </a:pPr>
            <a:r>
              <a:rPr lang="en-US" dirty="0" smtClean="0"/>
              <a:t>It's about</a:t>
            </a:r>
          </a:p>
          <a:p>
            <a:pPr algn="r">
              <a:buNone/>
            </a:pPr>
            <a:r>
              <a:rPr lang="en-US" dirty="0" smtClean="0"/>
              <a:t>communication.</a:t>
            </a:r>
            <a:endParaRPr lang="en-US" dirty="0"/>
          </a:p>
        </p:txBody>
      </p:sp>
    </p:spTree>
  </p:cSld>
  <p:clrMapOvr>
    <a:masterClrMapping/>
  </p:clrMapOvr>
  <p:transition>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effectLst>
                  <a:outerShdw blurRad="38100" dist="38100" dir="2700000" algn="tl">
                    <a:srgbClr val="000000">
                      <a:alpha val="43137"/>
                    </a:srgbClr>
                  </a:outerShdw>
                </a:effectLst>
              </a:rPr>
              <a:t>W</a:t>
            </a:r>
            <a:r>
              <a:rPr lang="en-US" sz="4400" i="0" kern="1200" dirty="0" smtClean="0">
                <a:solidFill>
                  <a:schemeClr val="tx1"/>
                </a:solidFill>
                <a:effectLst>
                  <a:outerShdw blurRad="38100" dist="38100" dir="2700000" algn="tl">
                    <a:srgbClr val="000000">
                      <a:alpha val="43137"/>
                    </a:srgbClr>
                  </a:outerShdw>
                </a:effectLst>
                <a:latin typeface="+mj-lt"/>
                <a:ea typeface="+mj-ea"/>
                <a:cs typeface="+mj-cs"/>
              </a:rPr>
              <a:t>ork together, Play together.</a:t>
            </a:r>
            <a:endParaRPr lang="en-US" dirty="0">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glass half full.jpg"/>
          <p:cNvPicPr>
            <a:picLocks noGrp="1" noChangeAspect="1"/>
          </p:cNvPicPr>
          <p:nvPr>
            <p:ph idx="1"/>
          </p:nvPr>
        </p:nvPicPr>
        <p:blipFill>
          <a:blip r:embed="rId2" cstate="screen"/>
          <a:stretch>
            <a:fillRect/>
          </a:stretch>
        </p:blipFill>
        <p:spPr>
          <a:xfrm>
            <a:off x="3733800" y="50799"/>
            <a:ext cx="5105400" cy="6807201"/>
          </a:xfrm>
        </p:spPr>
      </p:pic>
      <p:sp>
        <p:nvSpPr>
          <p:cNvPr id="2" name="Title 1"/>
          <p:cNvSpPr>
            <a:spLocks noGrp="1"/>
          </p:cNvSpPr>
          <p:nvPr>
            <p:ph type="title"/>
          </p:nvPr>
        </p:nvSpPr>
        <p:spPr>
          <a:xfrm>
            <a:off x="0" y="2857500"/>
            <a:ext cx="5181600" cy="1143000"/>
          </a:xfrm>
        </p:spPr>
        <p:txBody>
          <a:bodyPr>
            <a:noAutofit/>
          </a:bodyPr>
          <a:lstStyle/>
          <a:p>
            <a:r>
              <a:rPr lang="en-US" sz="13800" dirty="0" smtClean="0">
                <a:effectLst>
                  <a:outerShdw blurRad="38100" dist="38100" dir="2700000" algn="tl">
                    <a:srgbClr val="000000">
                      <a:alpha val="43137"/>
                    </a:srgbClr>
                  </a:outerShdw>
                </a:effectLst>
              </a:rPr>
              <a:t>50-50</a:t>
            </a:r>
            <a:endParaRPr lang="en-US" sz="4000" dirty="0">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3962400" cy="2773362"/>
          </a:xfrm>
        </p:spPr>
        <p:txBody>
          <a:bodyPr>
            <a:normAutofit/>
          </a:bodyPr>
          <a:lstStyle/>
          <a:p>
            <a:r>
              <a:rPr lang="en-US" sz="6000" dirty="0" smtClean="0">
                <a:effectLst>
                  <a:outerShdw blurRad="38100" dist="38100" dir="2700000" algn="tl">
                    <a:srgbClr val="000000">
                      <a:alpha val="43137"/>
                    </a:srgbClr>
                  </a:outerShdw>
                </a:effectLst>
              </a:rPr>
              <a:t>Always hold the door</a:t>
            </a:r>
            <a:endParaRPr lang="en-US" sz="6000" dirty="0">
              <a:effectLst>
                <a:outerShdw blurRad="38100" dist="38100" dir="2700000" algn="tl">
                  <a:srgbClr val="000000">
                    <a:alpha val="43137"/>
                  </a:srgbClr>
                </a:outerShdw>
              </a:effectLst>
            </a:endParaRPr>
          </a:p>
        </p:txBody>
      </p:sp>
      <p:pic>
        <p:nvPicPr>
          <p:cNvPr id="4" name="Content Placeholder 3" descr="revolving door.jpg"/>
          <p:cNvPicPr>
            <a:picLocks noGrp="1" noChangeAspect="1"/>
          </p:cNvPicPr>
          <p:nvPr>
            <p:ph idx="1"/>
          </p:nvPr>
        </p:nvPicPr>
        <p:blipFill>
          <a:blip r:embed="rId2" cstate="print"/>
          <a:stretch>
            <a:fillRect/>
          </a:stretch>
        </p:blipFill>
        <p:spPr>
          <a:xfrm>
            <a:off x="3962400" y="-50801"/>
            <a:ext cx="5181600" cy="6908801"/>
          </a:xfrm>
        </p:spPr>
      </p:pic>
    </p:spTree>
  </p:cSld>
  <p:clrMapOvr>
    <a:masterClrMapping/>
  </p:clrMapOvr>
  <p:transition>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249362"/>
          </a:xfrm>
          <a:solidFill>
            <a:schemeClr val="accent3">
              <a:lumMod val="60000"/>
              <a:lumOff val="40000"/>
            </a:schemeClr>
          </a:solidFill>
          <a:ln>
            <a:solidFill>
              <a:schemeClr val="tx1"/>
            </a:solidFill>
          </a:ln>
        </p:spPr>
        <p:txBody>
          <a:bodyPr>
            <a:noAutofit/>
          </a:bodyPr>
          <a:lstStyle/>
          <a:p>
            <a:r>
              <a:rPr lang="en-US" sz="4000" dirty="0" smtClean="0">
                <a:effectLst>
                  <a:outerShdw blurRad="38100" dist="38100" dir="2700000" algn="tl">
                    <a:srgbClr val="000000">
                      <a:alpha val="43137"/>
                    </a:srgbClr>
                  </a:outerShdw>
                </a:effectLst>
              </a:rPr>
              <a:t>Never burn</a:t>
            </a:r>
            <a:r>
              <a:rPr lang="en-US" sz="4000" baseline="0" dirty="0" smtClean="0">
                <a:effectLst>
                  <a:outerShdw blurRad="38100" dist="38100" dir="2700000" algn="tl">
                    <a:srgbClr val="000000">
                      <a:alpha val="43137"/>
                    </a:srgbClr>
                  </a:outerShdw>
                </a:effectLst>
              </a:rPr>
              <a:t> a bridge, </a:t>
            </a:r>
            <a:br>
              <a:rPr lang="en-US" sz="4000" baseline="0" dirty="0" smtClean="0">
                <a:effectLst>
                  <a:outerShdw blurRad="38100" dist="38100" dir="2700000" algn="tl">
                    <a:srgbClr val="000000">
                      <a:alpha val="43137"/>
                    </a:srgbClr>
                  </a:outerShdw>
                </a:effectLst>
              </a:rPr>
            </a:br>
            <a:r>
              <a:rPr lang="en-US" sz="4000" baseline="0" dirty="0" smtClean="0">
                <a:effectLst>
                  <a:outerShdw blurRad="38100" dist="38100" dir="2700000" algn="tl">
                    <a:srgbClr val="000000">
                      <a:alpha val="43137"/>
                    </a:srgbClr>
                  </a:outerShdw>
                </a:effectLst>
              </a:rPr>
              <a:t>unless the </a:t>
            </a:r>
            <a:r>
              <a:rPr lang="en-US" sz="4000" dirty="0" err="1" smtClean="0">
                <a:effectLst>
                  <a:outerShdw blurRad="38100" dist="38100" dir="2700000" algn="tl">
                    <a:srgbClr val="000000">
                      <a:alpha val="43137"/>
                    </a:srgbClr>
                  </a:outerShdw>
                </a:effectLst>
              </a:rPr>
              <a:t>O</a:t>
            </a:r>
            <a:r>
              <a:rPr lang="en-US" sz="4000" baseline="0" dirty="0" err="1" smtClean="0">
                <a:effectLst>
                  <a:outerShdw blurRad="38100" dist="38100" dir="2700000" algn="tl">
                    <a:srgbClr val="000000">
                      <a:alpha val="43137"/>
                    </a:srgbClr>
                  </a:outerShdw>
                </a:effectLst>
              </a:rPr>
              <a:t>rcs</a:t>
            </a:r>
            <a:r>
              <a:rPr lang="en-US" sz="4000" baseline="0" dirty="0" smtClean="0">
                <a:effectLst>
                  <a:outerShdw blurRad="38100" dist="38100" dir="2700000" algn="tl">
                    <a:srgbClr val="000000">
                      <a:alpha val="43137"/>
                    </a:srgbClr>
                  </a:outerShdw>
                </a:effectLst>
              </a:rPr>
              <a:t> are right behind you!</a:t>
            </a:r>
            <a:endParaRPr lang="en-US" sz="4000" dirty="0">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0" y="0"/>
            <a:ext cx="4572000" cy="6858000"/>
          </a:xfrm>
          <a:solidFill>
            <a:schemeClr val="bg1"/>
          </a:solidFill>
        </p:spPr>
        <p:txBody>
          <a:bodyPr>
            <a:normAutofit/>
          </a:bodyPr>
          <a:lstStyle/>
          <a:p>
            <a:r>
              <a:rPr lang="en-US" dirty="0" smtClean="0"/>
              <a:t>Always remember where the rule came from.</a:t>
            </a:r>
            <a:endParaRPr lang="en-US" dirty="0"/>
          </a:p>
        </p:txBody>
      </p:sp>
      <p:pic>
        <p:nvPicPr>
          <p:cNvPr id="4" name="Content Placeholder 3" descr="staris.jpg"/>
          <p:cNvPicPr>
            <a:picLocks noGrp="1" noChangeAspect="1"/>
          </p:cNvPicPr>
          <p:nvPr>
            <p:ph idx="1"/>
          </p:nvPr>
        </p:nvPicPr>
        <p:blipFill>
          <a:blip r:embed="rId3" cstate="print"/>
          <a:stretch>
            <a:fillRect/>
          </a:stretch>
        </p:blipFill>
        <p:spPr>
          <a:xfrm>
            <a:off x="0" y="1"/>
            <a:ext cx="4572000" cy="6857999"/>
          </a:xfrm>
        </p:spPr>
      </p:pic>
    </p:spTree>
  </p:cSld>
  <p:clrMapOvr>
    <a:masterClrMapping/>
  </p:clrMapOvr>
  <p:transition>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globe and books.jpg"/>
          <p:cNvPicPr>
            <a:picLocks noGrp="1" noChangeAspect="1"/>
          </p:cNvPicPr>
          <p:nvPr>
            <p:ph idx="1"/>
          </p:nvPr>
        </p:nvPicPr>
        <p:blipFill>
          <a:blip r:embed="rId2" cstate="print"/>
          <a:stretch>
            <a:fillRect/>
          </a:stretch>
        </p:blipFill>
        <p:spPr>
          <a:xfrm>
            <a:off x="-1" y="1"/>
            <a:ext cx="9144001" cy="6858000"/>
          </a:xfrm>
        </p:spPr>
      </p:pic>
      <p:sp>
        <p:nvSpPr>
          <p:cNvPr id="2" name="Title 1"/>
          <p:cNvSpPr>
            <a:spLocks noGrp="1"/>
          </p:cNvSpPr>
          <p:nvPr>
            <p:ph type="title"/>
          </p:nvPr>
        </p:nvSpPr>
        <p:spPr>
          <a:xfrm>
            <a:off x="0" y="274638"/>
            <a:ext cx="9144000" cy="1143000"/>
          </a:xfrm>
        </p:spPr>
        <p:txBody>
          <a:bodyPr>
            <a:noAutofit/>
          </a:bodyPr>
          <a:lstStyle/>
          <a:p>
            <a:r>
              <a:rPr lang="en-US" sz="5400" dirty="0" smtClean="0">
                <a:effectLst>
                  <a:outerShdw blurRad="38100" dist="38100" dir="2700000" algn="tl">
                    <a:srgbClr val="000000">
                      <a:alpha val="43137"/>
                    </a:srgbClr>
                  </a:outerShdw>
                </a:effectLst>
              </a:rPr>
              <a:t>Learn quickly,</a:t>
            </a:r>
            <a:r>
              <a:rPr lang="en-US" sz="5400" baseline="0" dirty="0" smtClean="0">
                <a:effectLst>
                  <a:outerShdw blurRad="38100" dist="38100" dir="2700000" algn="tl">
                    <a:srgbClr val="000000">
                      <a:alpha val="43137"/>
                    </a:srgbClr>
                  </a:outerShdw>
                </a:effectLst>
              </a:rPr>
              <a:t> unlearn quicker</a:t>
            </a:r>
            <a:endParaRPr lang="en-US" sz="5400" dirty="0">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trivial pursuit.jpg"/>
          <p:cNvPicPr>
            <a:picLocks noGrp="1" noChangeAspect="1"/>
          </p:cNvPicPr>
          <p:nvPr>
            <p:ph idx="1"/>
          </p:nvPr>
        </p:nvPicPr>
        <p:blipFill>
          <a:blip r:embed="rId2"/>
          <a:stretch>
            <a:fillRect/>
          </a:stretch>
        </p:blipFill>
        <p:spPr>
          <a:xfrm>
            <a:off x="2495" y="1"/>
            <a:ext cx="9141505" cy="6858000"/>
          </a:xfrm>
        </p:spPr>
      </p:pic>
      <p:sp>
        <p:nvSpPr>
          <p:cNvPr id="2" name="Title 1"/>
          <p:cNvSpPr>
            <a:spLocks noGrp="1"/>
          </p:cNvSpPr>
          <p:nvPr>
            <p:ph type="title"/>
          </p:nvPr>
        </p:nvSpPr>
        <p:spPr>
          <a:xfrm>
            <a:off x="0" y="274638"/>
            <a:ext cx="9144000" cy="1143000"/>
          </a:xfrm>
        </p:spPr>
        <p:txBody>
          <a:bodyPr>
            <a:normAutofit fontScale="90000"/>
          </a:bodyPr>
          <a:lstStyle/>
          <a:p>
            <a:r>
              <a:rPr lang="en-US" dirty="0" smtClean="0">
                <a:effectLst>
                  <a:outerShdw blurRad="38100" dist="38100" dir="2700000" algn="tl">
                    <a:srgbClr val="000000">
                      <a:alpha val="43137"/>
                    </a:srgbClr>
                  </a:outerShdw>
                </a:effectLst>
              </a:rPr>
              <a:t>Avoid Companies that have </a:t>
            </a:r>
            <a:r>
              <a:rPr lang="en-US" b="1" dirty="0" smtClean="0">
                <a:effectLst>
                  <a:outerShdw blurRad="38100" dist="38100" dir="2700000" algn="tl">
                    <a:srgbClr val="000000">
                      <a:alpha val="43137"/>
                    </a:srgbClr>
                  </a:outerShdw>
                </a:effectLst>
              </a:rPr>
              <a:t>SAT</a:t>
            </a:r>
            <a:r>
              <a:rPr lang="en-US" dirty="0" smtClean="0">
                <a:effectLst>
                  <a:outerShdw blurRad="38100" dist="38100" dir="2700000" algn="tl">
                    <a:srgbClr val="000000">
                      <a:alpha val="43137"/>
                    </a:srgbClr>
                  </a:outerShdw>
                </a:effectLst>
              </a:rPr>
              <a:t> interviews.</a:t>
            </a:r>
            <a:endParaRPr lang="en-US" dirty="0">
              <a:effectLst>
                <a:outerShdw blurRad="38100" dist="38100" dir="2700000" algn="tl">
                  <a:srgbClr val="000000">
                    <a:alpha val="43137"/>
                  </a:srgbClr>
                </a:outerShdw>
              </a:effectLst>
            </a:endParaRPr>
          </a:p>
        </p:txBody>
      </p:sp>
      <p:sp>
        <p:nvSpPr>
          <p:cNvPr id="5" name="Title 1"/>
          <p:cNvSpPr txBox="1">
            <a:spLocks/>
          </p:cNvSpPr>
          <p:nvPr/>
        </p:nvSpPr>
        <p:spPr>
          <a:xfrm>
            <a:off x="0" y="5486400"/>
            <a:ext cx="9144000" cy="114300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Find a Company that wants to hire </a:t>
            </a:r>
            <a:r>
              <a:rPr kumimoji="0" lang="en-US" sz="44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YOU</a:t>
            </a:r>
            <a:r>
              <a:rPr kumimoji="0" lang="en-US" sz="44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a:t>
            </a:r>
            <a:endParaRPr kumimoji="0" lang="en-US" sz="44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spTree>
  </p:cSld>
  <p:clrMapOvr>
    <a:masterClrMapping/>
  </p:clrMapOvr>
  <p:transition>
    <p:fad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1000" r="-1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72200" y="0"/>
            <a:ext cx="2971800" cy="6858000"/>
          </a:xfrm>
        </p:spPr>
        <p:txBody>
          <a:bodyPr>
            <a:normAutofit/>
          </a:bodyPr>
          <a:lstStyle/>
          <a:p>
            <a:pPr algn="r"/>
            <a:r>
              <a:rPr lang="en-US" dirty="0" smtClean="0">
                <a:solidFill>
                  <a:schemeClr val="bg2"/>
                </a:solidFill>
                <a:effectLst>
                  <a:outerShdw blurRad="38100" dist="38100" dir="2700000" algn="tl">
                    <a:srgbClr val="000000">
                      <a:alpha val="43137"/>
                    </a:srgbClr>
                  </a:outerShdw>
                </a:effectLst>
              </a:rPr>
              <a:t>Networking</a:t>
            </a:r>
            <a:r>
              <a:rPr lang="en-US" baseline="0" dirty="0" smtClean="0">
                <a:solidFill>
                  <a:schemeClr val="bg2"/>
                </a:solidFill>
                <a:effectLst>
                  <a:outerShdw blurRad="38100" dist="38100" dir="2700000" algn="tl">
                    <a:srgbClr val="000000">
                      <a:alpha val="43137"/>
                    </a:srgbClr>
                  </a:outerShdw>
                </a:effectLst>
              </a:rPr>
              <a:t> is about what you can do for them, not what they can do for you!</a:t>
            </a:r>
            <a:endParaRPr lang="en-US" dirty="0">
              <a:solidFill>
                <a:schemeClr val="bg2"/>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46000" b="-4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685800"/>
          </a:xfrm>
        </p:spPr>
        <p:txBody>
          <a:bodyPr>
            <a:noAutofit/>
          </a:bodyPr>
          <a:lstStyle/>
          <a:p>
            <a:r>
              <a:rPr lang="en-US" sz="5400" dirty="0" smtClean="0">
                <a:solidFill>
                  <a:schemeClr val="bg2"/>
                </a:solidFill>
                <a:effectLst>
                  <a:outerShdw blurRad="38100" dist="38100" dir="2700000" algn="tl">
                    <a:srgbClr val="000000">
                      <a:alpha val="43137"/>
                    </a:srgbClr>
                  </a:outerShdw>
                </a:effectLst>
              </a:rPr>
              <a:t>Self Esteem</a:t>
            </a:r>
            <a:endParaRPr lang="en-US" sz="5400" dirty="0">
              <a:solidFill>
                <a:schemeClr val="bg2"/>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2438400"/>
            <a:ext cx="8229600" cy="3687763"/>
          </a:xfrm>
          <a:solidFill>
            <a:schemeClr val="bg2">
              <a:alpha val="82000"/>
            </a:schemeClr>
          </a:solidFill>
          <a:ln>
            <a:solidFill>
              <a:schemeClr val="bg1"/>
            </a:solidFill>
          </a:ln>
        </p:spPr>
        <p:txBody>
          <a:bodyPr/>
          <a:lstStyle/>
          <a:p>
            <a:r>
              <a:rPr lang="en-US" dirty="0" smtClean="0"/>
              <a:t>Basic human need</a:t>
            </a:r>
          </a:p>
          <a:p>
            <a:r>
              <a:rPr lang="en-US" dirty="0" smtClean="0"/>
              <a:t>Stable sense of personal worth</a:t>
            </a:r>
          </a:p>
          <a:p>
            <a:r>
              <a:rPr lang="en-US" dirty="0" smtClean="0"/>
              <a:t>Avoid hubris</a:t>
            </a:r>
          </a:p>
          <a:p>
            <a:r>
              <a:rPr lang="en-US" dirty="0" smtClean="0"/>
              <a:t>Remind yourself</a:t>
            </a:r>
            <a:r>
              <a:rPr lang="en-US" baseline="0" dirty="0" smtClean="0"/>
              <a:t> of your strengths and achievements</a:t>
            </a:r>
          </a:p>
          <a:p>
            <a:r>
              <a:rPr lang="en-US" baseline="0" dirty="0" err="1" smtClean="0"/>
              <a:t>Frannie</a:t>
            </a:r>
            <a:r>
              <a:rPr lang="en-US" baseline="0" dirty="0" smtClean="0"/>
              <a:t> and </a:t>
            </a:r>
            <a:r>
              <a:rPr lang="en-US" baseline="0" dirty="0" err="1" smtClean="0"/>
              <a:t>Zowie</a:t>
            </a:r>
            <a:r>
              <a:rPr lang="en-US" baseline="0" dirty="0" smtClean="0"/>
              <a:t> : unconditional self love</a:t>
            </a:r>
            <a:endParaRPr lang="en-US" dirty="0"/>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frustrated.jpg"/>
          <p:cNvPicPr>
            <a:picLocks noChangeAspect="1"/>
          </p:cNvPicPr>
          <p:nvPr/>
        </p:nvPicPr>
        <p:blipFill>
          <a:blip r:embed="rId2" cstate="screen"/>
          <a:stretch>
            <a:fillRect/>
          </a:stretch>
        </p:blipFill>
        <p:spPr>
          <a:xfrm>
            <a:off x="0" y="0"/>
            <a:ext cx="9144000" cy="6858000"/>
          </a:xfrm>
          <a:prstGeom prst="rect">
            <a:avLst/>
          </a:prstGeom>
        </p:spPr>
      </p:pic>
      <p:sp>
        <p:nvSpPr>
          <p:cNvPr id="2" name="Title 1"/>
          <p:cNvSpPr>
            <a:spLocks noGrp="1"/>
          </p:cNvSpPr>
          <p:nvPr>
            <p:ph type="title"/>
          </p:nvPr>
        </p:nvSpPr>
        <p:spPr>
          <a:xfrm>
            <a:off x="0" y="6096000"/>
            <a:ext cx="9144000" cy="762000"/>
          </a:xfrm>
        </p:spPr>
        <p:txBody>
          <a:bodyPr>
            <a:noAutofit/>
          </a:bodyPr>
          <a:lstStyle/>
          <a:p>
            <a:pPr algn="ctr"/>
            <a:r>
              <a:rPr lang="en-US" sz="4000" b="1" dirty="0" smtClean="0">
                <a:solidFill>
                  <a:schemeClr val="accent3">
                    <a:lumMod val="40000"/>
                    <a:lumOff val="60000"/>
                  </a:schemeClr>
                </a:solidFill>
                <a:effectLst>
                  <a:outerShdw blurRad="38100" dist="38100" dir="2700000" algn="tl">
                    <a:srgbClr val="000000">
                      <a:alpha val="43137"/>
                    </a:srgbClr>
                  </a:outerShdw>
                </a:effectLst>
              </a:rPr>
              <a:t>Humans don’t understand technology.</a:t>
            </a:r>
            <a:endParaRPr lang="en-US" sz="4000" b="1" dirty="0">
              <a:solidFill>
                <a:schemeClr val="accent3">
                  <a:lumMod val="40000"/>
                  <a:lumOff val="60000"/>
                </a:schemeClr>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8000" dirty="0" smtClean="0">
                <a:solidFill>
                  <a:schemeClr val="bg2"/>
                </a:solidFill>
                <a:effectLst>
                  <a:outerShdw blurRad="38100" dist="38100" dir="2700000" algn="tl">
                    <a:srgbClr val="000000">
                      <a:alpha val="43137"/>
                    </a:srgbClr>
                  </a:outerShdw>
                </a:effectLst>
              </a:rPr>
              <a:t>Be Sociable</a:t>
            </a:r>
            <a:endParaRPr lang="en-US" sz="8000" dirty="0">
              <a:solidFill>
                <a:schemeClr val="bg2"/>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4038600"/>
            <a:ext cx="8229600" cy="2819400"/>
          </a:xfrm>
        </p:spPr>
        <p:txBody>
          <a:bodyPr>
            <a:normAutofit/>
          </a:bodyPr>
          <a:lstStyle/>
          <a:p>
            <a:r>
              <a:rPr lang="en-US" sz="3600" dirty="0" smtClean="0">
                <a:solidFill>
                  <a:schemeClr val="bg2"/>
                </a:solidFill>
                <a:effectLst>
                  <a:outerShdw blurRad="38100" dist="38100" dir="2700000" algn="tl">
                    <a:srgbClr val="000000">
                      <a:alpha val="43137"/>
                    </a:srgbClr>
                  </a:outerShdw>
                </a:effectLst>
              </a:rPr>
              <a:t>Interact</a:t>
            </a:r>
            <a:r>
              <a:rPr lang="en-US" sz="3600" baseline="0" dirty="0" smtClean="0">
                <a:solidFill>
                  <a:schemeClr val="bg2"/>
                </a:solidFill>
                <a:effectLst>
                  <a:outerShdw blurRad="38100" dist="38100" dir="2700000" algn="tl">
                    <a:srgbClr val="000000">
                      <a:alpha val="43137"/>
                    </a:srgbClr>
                  </a:outerShdw>
                </a:effectLst>
              </a:rPr>
              <a:t> in a manner you are comfortable</a:t>
            </a:r>
          </a:p>
          <a:p>
            <a:r>
              <a:rPr lang="en-US" sz="3600" baseline="0" dirty="0" smtClean="0">
                <a:solidFill>
                  <a:schemeClr val="bg2"/>
                </a:solidFill>
                <a:effectLst>
                  <a:outerShdw blurRad="38100" dist="38100" dir="2700000" algn="tl">
                    <a:srgbClr val="000000">
                      <a:alpha val="43137"/>
                    </a:srgbClr>
                  </a:outerShdw>
                </a:effectLst>
              </a:rPr>
              <a:t>Flirt</a:t>
            </a:r>
            <a:r>
              <a:rPr lang="en-US" sz="3600" dirty="0" smtClean="0">
                <a:solidFill>
                  <a:schemeClr val="bg2"/>
                </a:solidFill>
                <a:effectLst>
                  <a:outerShdw blurRad="38100" dist="38100" dir="2700000" algn="tl">
                    <a:srgbClr val="000000">
                      <a:alpha val="43137"/>
                    </a:srgbClr>
                  </a:outerShdw>
                </a:effectLst>
              </a:rPr>
              <a:t> with </a:t>
            </a:r>
            <a:r>
              <a:rPr lang="en-US" sz="3600" baseline="0" dirty="0" smtClean="0">
                <a:solidFill>
                  <a:schemeClr val="bg2"/>
                </a:solidFill>
                <a:effectLst>
                  <a:outerShdw blurRad="38100" dist="38100" dir="2700000" algn="tl">
                    <a:srgbClr val="000000">
                      <a:alpha val="43137"/>
                    </a:srgbClr>
                  </a:outerShdw>
                </a:effectLst>
              </a:rPr>
              <a:t>your boundaries once in a while, you  might surprise yourself</a:t>
            </a:r>
          </a:p>
          <a:p>
            <a:endParaRPr lang="en-US" sz="3600" baseline="0" dirty="0" smtClean="0">
              <a:solidFill>
                <a:schemeClr val="bg2"/>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a:srcRect/>
          <a:stretch>
            <a:fillRect/>
          </a:stretch>
        </p:blipFill>
        <p:spPr bwMode="auto">
          <a:xfrm>
            <a:off x="3733800" y="533400"/>
            <a:ext cx="5187226" cy="2956719"/>
          </a:xfrm>
          <a:prstGeom prst="rect">
            <a:avLst/>
          </a:prstGeom>
          <a:noFill/>
          <a:ln w="9525">
            <a:noFill/>
            <a:miter lim="800000"/>
            <a:headEnd/>
            <a:tailEnd/>
          </a:ln>
          <a:effectLst/>
        </p:spPr>
      </p:pic>
      <p:sp>
        <p:nvSpPr>
          <p:cNvPr id="5" name="Subtitle 2"/>
          <p:cNvSpPr txBox="1">
            <a:spLocks/>
          </p:cNvSpPr>
          <p:nvPr/>
        </p:nvSpPr>
        <p:spPr>
          <a:xfrm>
            <a:off x="381000" y="1828800"/>
            <a:ext cx="6858000" cy="4419600"/>
          </a:xfrm>
          <a:prstGeom prst="rect">
            <a:avLst/>
          </a:prstGeom>
        </p:spPr>
        <p:txBody>
          <a:bodyPr vert="horz" lIns="91440" tIns="45720" rIns="91440" bIns="45720" rtlCol="0" anchor="ctr">
            <a:normAutofit/>
          </a:body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1" i="0" u="none" strike="noStrike" kern="1200" cap="none" spc="0" normalizeH="0" baseline="0" noProof="0" dirty="0" smtClean="0">
                <a:ln>
                  <a:noFill/>
                </a:ln>
                <a:solidFill>
                  <a:schemeClr val="tx2"/>
                </a:solidFill>
                <a:uLnTx/>
                <a:uFillTx/>
                <a:latin typeface="+mn-lt"/>
                <a:ea typeface="+mn-ea"/>
                <a:cs typeface="+mn-cs"/>
              </a:rPr>
              <a:t>Brian H.</a:t>
            </a:r>
            <a:r>
              <a:rPr kumimoji="0" lang="en-US" sz="3200" b="1" i="0" u="none" strike="noStrike" kern="1200" cap="none" spc="0" normalizeH="0" noProof="0" dirty="0" smtClean="0">
                <a:ln>
                  <a:noFill/>
                </a:ln>
                <a:solidFill>
                  <a:schemeClr val="tx2"/>
                </a:solidFill>
                <a:uLnTx/>
                <a:uFillTx/>
                <a:latin typeface="+mn-lt"/>
                <a:ea typeface="+mn-ea"/>
                <a:cs typeface="+mn-cs"/>
              </a:rPr>
              <a:t> Prince</a:t>
            </a:r>
          </a:p>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lang="en-US" sz="3200" baseline="0" dirty="0" smtClean="0">
                <a:solidFill>
                  <a:schemeClr val="tx2"/>
                </a:solidFill>
              </a:rPr>
              <a:t>Architect</a:t>
            </a:r>
            <a:r>
              <a:rPr lang="en-US" sz="3200" dirty="0" smtClean="0">
                <a:solidFill>
                  <a:schemeClr val="tx2"/>
                </a:solidFill>
              </a:rPr>
              <a:t> Evangelist</a:t>
            </a:r>
          </a:p>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i="0" u="none" strike="noStrike" kern="1200" cap="none" spc="0" normalizeH="0" baseline="0" noProof="0" dirty="0" smtClean="0">
                <a:ln>
                  <a:noFill/>
                </a:ln>
                <a:solidFill>
                  <a:schemeClr val="tx2"/>
                </a:solidFill>
                <a:uLnTx/>
                <a:uFillTx/>
                <a:latin typeface="+mn-lt"/>
                <a:ea typeface="+mn-ea"/>
                <a:cs typeface="+mn-cs"/>
              </a:rPr>
              <a:t>Microsoft</a:t>
            </a:r>
          </a:p>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endParaRPr lang="en-US" sz="3200" dirty="0" smtClean="0">
              <a:solidFill>
                <a:schemeClr val="tx2"/>
              </a:solidFill>
            </a:endParaRPr>
          </a:p>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i="0" u="none" strike="noStrike" kern="1200" cap="none" spc="0" normalizeH="0" baseline="0" noProof="0" dirty="0" smtClean="0">
                <a:ln>
                  <a:noFill/>
                </a:ln>
                <a:solidFill>
                  <a:schemeClr val="tx2"/>
                </a:solidFill>
                <a:uLnTx/>
                <a:uFillTx/>
                <a:latin typeface="+mn-lt"/>
                <a:ea typeface="+mn-ea"/>
                <a:cs typeface="+mn-cs"/>
              </a:rPr>
              <a:t>Blog: brianhprince.blogspot.com</a:t>
            </a:r>
          </a:p>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lang="en-US" sz="3200" noProof="0" dirty="0" smtClean="0">
                <a:solidFill>
                  <a:schemeClr val="tx2"/>
                </a:solidFill>
              </a:rPr>
              <a:t>Twitter : @</a:t>
            </a:r>
            <a:r>
              <a:rPr lang="en-US" sz="3200" noProof="0" dirty="0" err="1" smtClean="0">
                <a:solidFill>
                  <a:schemeClr val="tx2"/>
                </a:solidFill>
              </a:rPr>
              <a:t>brianhprince</a:t>
            </a:r>
            <a:endParaRPr lang="en-US" sz="3200" noProof="0" dirty="0" smtClean="0">
              <a:solidFill>
                <a:schemeClr val="tx2"/>
              </a:solidFill>
            </a:endParaRPr>
          </a:p>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i="0" u="none" strike="noStrike" kern="1200" cap="none" spc="0" normalizeH="0" baseline="0" dirty="0" smtClean="0">
                <a:ln>
                  <a:noFill/>
                </a:ln>
                <a:solidFill>
                  <a:schemeClr val="tx2"/>
                </a:solidFill>
                <a:uLnTx/>
                <a:uFillTx/>
                <a:latin typeface="+mn-lt"/>
                <a:ea typeface="+mn-ea"/>
                <a:cs typeface="+mn-cs"/>
              </a:rPr>
              <a:t>Email:</a:t>
            </a:r>
            <a:r>
              <a:rPr kumimoji="0" lang="en-US" sz="3200" i="0" u="none" strike="noStrike" kern="1200" cap="none" spc="0" normalizeH="0" dirty="0" smtClean="0">
                <a:ln>
                  <a:noFill/>
                </a:ln>
                <a:solidFill>
                  <a:schemeClr val="tx2"/>
                </a:solidFill>
                <a:uLnTx/>
                <a:uFillTx/>
                <a:latin typeface="+mn-lt"/>
                <a:ea typeface="+mn-ea"/>
                <a:cs typeface="+mn-cs"/>
              </a:rPr>
              <a:t> brian.prince@microsoft.com</a:t>
            </a:r>
            <a:endParaRPr lang="en-US" sz="3200" dirty="0" smtClean="0">
              <a:solidFill>
                <a:schemeClr val="tx2"/>
              </a:solidFill>
            </a:endParaRPr>
          </a:p>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3200" i="0" u="none" strike="noStrike" kern="1200" cap="none" spc="0" normalizeH="0" baseline="0" noProof="0" dirty="0" smtClean="0">
              <a:ln>
                <a:noFill/>
              </a:ln>
              <a:solidFill>
                <a:schemeClr val="tx2"/>
              </a:solidFill>
              <a:uLnTx/>
              <a:uFillTx/>
              <a:latin typeface="+mn-lt"/>
              <a:ea typeface="+mn-ea"/>
              <a:cs typeface="+mn-cs"/>
            </a:endParaRPr>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george jetson pin.jpg"/>
          <p:cNvPicPr>
            <a:picLocks noGrp="1" noChangeAspect="1"/>
          </p:cNvPicPr>
          <p:nvPr>
            <p:ph idx="1"/>
          </p:nvPr>
        </p:nvPicPr>
        <p:blipFill>
          <a:blip r:embed="rId2"/>
          <a:stretch>
            <a:fillRect/>
          </a:stretch>
        </p:blipFill>
        <p:spPr>
          <a:xfrm>
            <a:off x="0" y="0"/>
            <a:ext cx="9144000" cy="6858000"/>
          </a:xfrm>
        </p:spPr>
      </p:pic>
      <p:sp>
        <p:nvSpPr>
          <p:cNvPr id="2" name="Title 1"/>
          <p:cNvSpPr>
            <a:spLocks noGrp="1"/>
          </p:cNvSpPr>
          <p:nvPr>
            <p:ph type="title"/>
          </p:nvPr>
        </p:nvSpPr>
        <p:spPr>
          <a:xfrm>
            <a:off x="228600" y="228600"/>
            <a:ext cx="8229600" cy="1143000"/>
          </a:xfrm>
        </p:spPr>
        <p:txBody>
          <a:bodyPr anchor="ctr">
            <a:normAutofit/>
          </a:bodyPr>
          <a:lstStyle/>
          <a:p>
            <a:pPr algn="l"/>
            <a:r>
              <a:rPr lang="en-US" sz="4400" b="1" dirty="0" smtClean="0">
                <a:effectLst>
                  <a:outerShdw blurRad="38100" dist="38100" dir="2700000" algn="tl">
                    <a:srgbClr val="000000">
                      <a:alpha val="43137"/>
                    </a:srgbClr>
                  </a:outerShdw>
                </a:effectLst>
              </a:rPr>
              <a:t>George </a:t>
            </a:r>
            <a:r>
              <a:rPr lang="en-US" sz="4400" b="1" dirty="0" err="1" smtClean="0">
                <a:effectLst>
                  <a:outerShdw blurRad="38100" dist="38100" dir="2700000" algn="tl">
                    <a:srgbClr val="000000">
                      <a:alpha val="43137"/>
                    </a:srgbClr>
                  </a:outerShdw>
                </a:effectLst>
              </a:rPr>
              <a:t>Jetson</a:t>
            </a:r>
            <a:endParaRPr lang="en-US" sz="4400" b="1" dirty="0">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1005</Words>
  <Application>Microsoft Office PowerPoint</Application>
  <PresentationFormat>On-screen Show (4:3)</PresentationFormat>
  <Paragraphs>179</Paragraphs>
  <Slides>81</Slides>
  <Notes>5</Notes>
  <HiddenSlides>0</HiddenSlides>
  <MMClips>0</MMClips>
  <ScaleCrop>false</ScaleCrop>
  <HeadingPairs>
    <vt:vector size="4" baseType="variant">
      <vt:variant>
        <vt:lpstr>Theme</vt:lpstr>
      </vt:variant>
      <vt:variant>
        <vt:i4>1</vt:i4>
      </vt:variant>
      <vt:variant>
        <vt:lpstr>Slide Titles</vt:lpstr>
      </vt:variant>
      <vt:variant>
        <vt:i4>81</vt:i4>
      </vt:variant>
    </vt:vector>
  </HeadingPairs>
  <TitlesOfParts>
    <vt:vector size="82" baseType="lpstr">
      <vt:lpstr>Office Theme</vt:lpstr>
      <vt:lpstr>Soft Skillz</vt:lpstr>
      <vt:lpstr>Who am I?</vt:lpstr>
      <vt:lpstr>Recently Joined Microsoft</vt:lpstr>
      <vt:lpstr>Reflecting on my past 15 years</vt:lpstr>
      <vt:lpstr>The road I’ve travelled</vt:lpstr>
      <vt:lpstr>At times, my career has been more like this…</vt:lpstr>
      <vt:lpstr>0 : Starting lists with zero is geek-cool.</vt:lpstr>
      <vt:lpstr>Humans don’t understand technology.</vt:lpstr>
      <vt:lpstr>George Jetson</vt:lpstr>
      <vt:lpstr>His ‘button pushing finger’</vt:lpstr>
      <vt:lpstr>Always have a mentor</vt:lpstr>
      <vt:lpstr>Mentors help you strengthen a skill</vt:lpstr>
      <vt:lpstr>George Henry –  Business Management</vt:lpstr>
      <vt:lpstr>Joseph Pate – Sales/People Skills</vt:lpstr>
      <vt:lpstr>Drew Robbins - Community</vt:lpstr>
      <vt:lpstr>And Many Others</vt:lpstr>
      <vt:lpstr>Rails are cool, unless that’s what your career rides on</vt:lpstr>
      <vt:lpstr>Manage your own career.</vt:lpstr>
      <vt:lpstr>Problem solving</vt:lpstr>
      <vt:lpstr>Creativity</vt:lpstr>
      <vt:lpstr>Brain Storming</vt:lpstr>
      <vt:lpstr>3 Illegal Topics</vt:lpstr>
      <vt:lpstr>Sex</vt:lpstr>
      <vt:lpstr>Politics</vt:lpstr>
      <vt:lpstr>Religion</vt:lpstr>
      <vt:lpstr>Don’t assume all people above you are idiots</vt:lpstr>
      <vt:lpstr>Communication skills</vt:lpstr>
      <vt:lpstr>Communicate Like A Human</vt:lpstr>
      <vt:lpstr>Say ‘I don’t know’</vt:lpstr>
      <vt:lpstr>Ask open ended questions</vt:lpstr>
      <vt:lpstr>Don’t take reactions personally</vt:lpstr>
      <vt:lpstr>You always have choice in how you react</vt:lpstr>
      <vt:lpstr>Be an Active Listener</vt:lpstr>
      <vt:lpstr>Take Notes</vt:lpstr>
      <vt:lpstr>Tape yourself.</vt:lpstr>
      <vt:lpstr>Use metaphors</vt:lpstr>
      <vt:lpstr>… but never use bad language.</vt:lpstr>
      <vt:lpstr>Follow through!</vt:lpstr>
      <vt:lpstr>Invite participation.</vt:lpstr>
      <vt:lpstr>Over communicate until they bleed!</vt:lpstr>
      <vt:lpstr>Know your Audience</vt:lpstr>
      <vt:lpstr>Searching Skills</vt:lpstr>
      <vt:lpstr>No agenda, no attenda</vt:lpstr>
      <vt:lpstr>If you aren’t early…</vt:lpstr>
      <vt:lpstr>Be prepared</vt:lpstr>
      <vt:lpstr>Listen with two ears,  talk with one mouth.</vt:lpstr>
      <vt:lpstr>Build trust, and focus on the relationship.</vt:lpstr>
      <vt:lpstr>Winners find solutions,  losers find excuses.</vt:lpstr>
      <vt:lpstr>Empathy- read  and understand their feelings.</vt:lpstr>
      <vt:lpstr>Don't be a plumber. </vt:lpstr>
      <vt:lpstr>Do more of what works, and less of what doesn't. </vt:lpstr>
      <vt:lpstr>Focus on  helping  the  user  kick  a$$.</vt:lpstr>
      <vt:lpstr>Don't think like an owner. Don't act like an owner. Be an owner. </vt:lpstr>
      <vt:lpstr>Perception  is  reality. </vt:lpstr>
      <vt:lpstr>Slide 55</vt:lpstr>
      <vt:lpstr>Three things I look for when I hire</vt:lpstr>
      <vt:lpstr>Passion.  Learning.  Problem Solving. </vt:lpstr>
      <vt:lpstr>Everything else you know today will be worthless in two years.</vt:lpstr>
      <vt:lpstr>Eat like a bird, and poop like an elephant. </vt:lpstr>
      <vt:lpstr>Don't ever let the bozo's grind you down.</vt:lpstr>
      <vt:lpstr>Integrity &amp; Honesty</vt:lpstr>
      <vt:lpstr>Integrity &amp; Honesty</vt:lpstr>
      <vt:lpstr>Invest in the community.</vt:lpstr>
      <vt:lpstr>is about balance.</vt:lpstr>
      <vt:lpstr>The effort is the effort is the effort.</vt:lpstr>
      <vt:lpstr>Don't play BioShock in the dark.</vt:lpstr>
      <vt:lpstr>Put staff first. </vt:lpstr>
      <vt:lpstr>Humans do have value.</vt:lpstr>
      <vt:lpstr>What is a PM’s job ?</vt:lpstr>
      <vt:lpstr>Project management isn't about spreadsheets or plans. </vt:lpstr>
      <vt:lpstr>Work together, Play together.</vt:lpstr>
      <vt:lpstr>50-50</vt:lpstr>
      <vt:lpstr>Always hold the door</vt:lpstr>
      <vt:lpstr>Never burn a bridge,  unless the Orcs are right behind you!</vt:lpstr>
      <vt:lpstr>Always remember where the rule came from.</vt:lpstr>
      <vt:lpstr>Learn quickly, unlearn quicker</vt:lpstr>
      <vt:lpstr>Avoid Companies that have SAT interviews.</vt:lpstr>
      <vt:lpstr>Networking is about what you can do for them, not what they can do for you!</vt:lpstr>
      <vt:lpstr>Self Esteem</vt:lpstr>
      <vt:lpstr>Be Sociable</vt:lpstr>
      <vt:lpstr>Slide 81</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Human Skillz</dc:title>
  <dc:creator>Brian H. Prince</dc:creator>
  <cp:lastModifiedBy>Brian H. Prince</cp:lastModifiedBy>
  <cp:revision>108</cp:revision>
  <dcterms:created xsi:type="dcterms:W3CDTF">2008-03-24T19:33:56Z</dcterms:created>
  <dcterms:modified xsi:type="dcterms:W3CDTF">2008-03-27T14:09:07Z</dcterms:modified>
</cp:coreProperties>
</file>